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56" r:id="rId2"/>
    <p:sldId id="257" r:id="rId3"/>
    <p:sldId id="258" r:id="rId4"/>
    <p:sldId id="264" r:id="rId5"/>
    <p:sldId id="259" r:id="rId6"/>
    <p:sldId id="260" r:id="rId7"/>
    <p:sldId id="261" r:id="rId8"/>
    <p:sldId id="271" r:id="rId9"/>
    <p:sldId id="270" r:id="rId10"/>
    <p:sldId id="266" r:id="rId11"/>
    <p:sldId id="268" r:id="rId12"/>
    <p:sldId id="262" r:id="rId13"/>
    <p:sldId id="265" r:id="rId14"/>
    <p:sldId id="263" r:id="rId15"/>
    <p:sldId id="269"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accent1"/>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3516C-E63B-4BE0-90E4-363E035B1F06}"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975A706-938F-4B67-99C7-6C86E745D383}">
      <dgm:prSet/>
      <dgm:spPr/>
      <dgm:t>
        <a:bodyPr/>
        <a:lstStyle/>
        <a:p>
          <a:r>
            <a:rPr lang="en-US"/>
            <a:t>Requires Python 3 or above.</a:t>
          </a:r>
        </a:p>
      </dgm:t>
    </dgm:pt>
    <dgm:pt modelId="{8F531C00-ECD6-4ABC-BE06-B0D762F215F7}" type="parTrans" cxnId="{9ED4B81A-70E1-4BA0-86B7-85B631884139}">
      <dgm:prSet/>
      <dgm:spPr/>
      <dgm:t>
        <a:bodyPr/>
        <a:lstStyle/>
        <a:p>
          <a:endParaRPr lang="en-US"/>
        </a:p>
      </dgm:t>
    </dgm:pt>
    <dgm:pt modelId="{1CB7BA3F-71D2-43AC-B879-46B4C70E9974}" type="sibTrans" cxnId="{9ED4B81A-70E1-4BA0-86B7-85B631884139}">
      <dgm:prSet/>
      <dgm:spPr/>
      <dgm:t>
        <a:bodyPr/>
        <a:lstStyle/>
        <a:p>
          <a:endParaRPr lang="en-US"/>
        </a:p>
      </dgm:t>
    </dgm:pt>
    <dgm:pt modelId="{BE26C5FD-19A6-4DB4-907B-9BD59F158DCC}">
      <dgm:prSet/>
      <dgm:spPr/>
      <dgm:t>
        <a:bodyPr/>
        <a:lstStyle/>
        <a:p>
          <a:r>
            <a:rPr lang="en-US"/>
            <a:t>Code tested on Spyder IDE from Anaconda</a:t>
          </a:r>
        </a:p>
      </dgm:t>
    </dgm:pt>
    <dgm:pt modelId="{4C3FBBFC-DE3B-4FEB-9A12-2AD2CA8BC235}" type="parTrans" cxnId="{4C6DAE79-DA2F-42D9-8557-5766C1E59B89}">
      <dgm:prSet/>
      <dgm:spPr/>
      <dgm:t>
        <a:bodyPr/>
        <a:lstStyle/>
        <a:p>
          <a:endParaRPr lang="en-US"/>
        </a:p>
      </dgm:t>
    </dgm:pt>
    <dgm:pt modelId="{7F2A4845-F376-4D50-B503-AF9D766C5D72}" type="sibTrans" cxnId="{4C6DAE79-DA2F-42D9-8557-5766C1E59B89}">
      <dgm:prSet/>
      <dgm:spPr/>
      <dgm:t>
        <a:bodyPr/>
        <a:lstStyle/>
        <a:p>
          <a:endParaRPr lang="en-US"/>
        </a:p>
      </dgm:t>
    </dgm:pt>
    <dgm:pt modelId="{33AE7D8A-465C-49FA-944C-D285C8F3A316}">
      <dgm:prSet/>
      <dgm:spPr/>
      <dgm:t>
        <a:bodyPr/>
        <a:lstStyle/>
        <a:p>
          <a:r>
            <a:rPr lang="en-US"/>
            <a:t>Run train.py to see the code in action.</a:t>
          </a:r>
        </a:p>
      </dgm:t>
    </dgm:pt>
    <dgm:pt modelId="{A926B49A-0187-4331-A7BA-39140245D9AC}" type="parTrans" cxnId="{58B163F7-D6F1-488E-BEF8-0E283E207BDA}">
      <dgm:prSet/>
      <dgm:spPr/>
      <dgm:t>
        <a:bodyPr/>
        <a:lstStyle/>
        <a:p>
          <a:endParaRPr lang="en-US"/>
        </a:p>
      </dgm:t>
    </dgm:pt>
    <dgm:pt modelId="{D118387D-5A05-4055-BA97-9055D9229E27}" type="sibTrans" cxnId="{58B163F7-D6F1-488E-BEF8-0E283E207BDA}">
      <dgm:prSet/>
      <dgm:spPr/>
      <dgm:t>
        <a:bodyPr/>
        <a:lstStyle/>
        <a:p>
          <a:endParaRPr lang="en-US"/>
        </a:p>
      </dgm:t>
    </dgm:pt>
    <dgm:pt modelId="{D866F0D3-D1CC-4267-8DC9-B81D36102AED}">
      <dgm:prSet/>
      <dgm:spPr/>
      <dgm:t>
        <a:bodyPr/>
        <a:lstStyle/>
        <a:p>
          <a:r>
            <a:rPr lang="en-US"/>
            <a:t>Source Code: GitHub repository</a:t>
          </a:r>
        </a:p>
      </dgm:t>
    </dgm:pt>
    <dgm:pt modelId="{73242281-26E6-4068-A9C9-C60D8D5EB34F}" type="parTrans" cxnId="{51AC2EBA-926B-479D-A6B4-CC1F20423043}">
      <dgm:prSet/>
      <dgm:spPr/>
      <dgm:t>
        <a:bodyPr/>
        <a:lstStyle/>
        <a:p>
          <a:endParaRPr lang="en-US"/>
        </a:p>
      </dgm:t>
    </dgm:pt>
    <dgm:pt modelId="{B698C178-28F0-48CD-AFC2-7544CA0554BC}" type="sibTrans" cxnId="{51AC2EBA-926B-479D-A6B4-CC1F20423043}">
      <dgm:prSet/>
      <dgm:spPr/>
      <dgm:t>
        <a:bodyPr/>
        <a:lstStyle/>
        <a:p>
          <a:endParaRPr lang="en-US"/>
        </a:p>
      </dgm:t>
    </dgm:pt>
    <dgm:pt modelId="{959BD26F-42DA-43F6-BA66-137C96C10BD8}" type="pres">
      <dgm:prSet presAssocID="{36E3516C-E63B-4BE0-90E4-363E035B1F06}" presName="diagram" presStyleCnt="0">
        <dgm:presLayoutVars>
          <dgm:dir/>
          <dgm:resizeHandles val="exact"/>
        </dgm:presLayoutVars>
      </dgm:prSet>
      <dgm:spPr/>
    </dgm:pt>
    <dgm:pt modelId="{F204A127-4711-41F3-9C12-83EA13C225D6}" type="pres">
      <dgm:prSet presAssocID="{5975A706-938F-4B67-99C7-6C86E745D383}" presName="node" presStyleLbl="node1" presStyleIdx="0" presStyleCnt="4">
        <dgm:presLayoutVars>
          <dgm:bulletEnabled val="1"/>
        </dgm:presLayoutVars>
      </dgm:prSet>
      <dgm:spPr/>
    </dgm:pt>
    <dgm:pt modelId="{ACBE1F23-F224-4873-AF9B-FE38BAAC65AC}" type="pres">
      <dgm:prSet presAssocID="{1CB7BA3F-71D2-43AC-B879-46B4C70E9974}" presName="sibTrans" presStyleCnt="0"/>
      <dgm:spPr/>
    </dgm:pt>
    <dgm:pt modelId="{0B03BF26-5BE9-421A-BF9F-7C4B29DEB0D3}" type="pres">
      <dgm:prSet presAssocID="{BE26C5FD-19A6-4DB4-907B-9BD59F158DCC}" presName="node" presStyleLbl="node1" presStyleIdx="1" presStyleCnt="4">
        <dgm:presLayoutVars>
          <dgm:bulletEnabled val="1"/>
        </dgm:presLayoutVars>
      </dgm:prSet>
      <dgm:spPr/>
    </dgm:pt>
    <dgm:pt modelId="{05B5EA91-E527-49FC-99E8-440B3B834258}" type="pres">
      <dgm:prSet presAssocID="{7F2A4845-F376-4D50-B503-AF9D766C5D72}" presName="sibTrans" presStyleCnt="0"/>
      <dgm:spPr/>
    </dgm:pt>
    <dgm:pt modelId="{CB4DB535-27ED-4698-86F9-BD398FB4288C}" type="pres">
      <dgm:prSet presAssocID="{33AE7D8A-465C-49FA-944C-D285C8F3A316}" presName="node" presStyleLbl="node1" presStyleIdx="2" presStyleCnt="4">
        <dgm:presLayoutVars>
          <dgm:bulletEnabled val="1"/>
        </dgm:presLayoutVars>
      </dgm:prSet>
      <dgm:spPr/>
    </dgm:pt>
    <dgm:pt modelId="{70021214-0748-4607-A93A-E5A90283AA9E}" type="pres">
      <dgm:prSet presAssocID="{D118387D-5A05-4055-BA97-9055D9229E27}" presName="sibTrans" presStyleCnt="0"/>
      <dgm:spPr/>
    </dgm:pt>
    <dgm:pt modelId="{E513BE45-DD53-4F5E-BE0B-CD44FDB33956}" type="pres">
      <dgm:prSet presAssocID="{D866F0D3-D1CC-4267-8DC9-B81D36102AED}" presName="node" presStyleLbl="node1" presStyleIdx="3" presStyleCnt="4">
        <dgm:presLayoutVars>
          <dgm:bulletEnabled val="1"/>
        </dgm:presLayoutVars>
      </dgm:prSet>
      <dgm:spPr/>
    </dgm:pt>
  </dgm:ptLst>
  <dgm:cxnLst>
    <dgm:cxn modelId="{9ED4B81A-70E1-4BA0-86B7-85B631884139}" srcId="{36E3516C-E63B-4BE0-90E4-363E035B1F06}" destId="{5975A706-938F-4B67-99C7-6C86E745D383}" srcOrd="0" destOrd="0" parTransId="{8F531C00-ECD6-4ABC-BE06-B0D762F215F7}" sibTransId="{1CB7BA3F-71D2-43AC-B879-46B4C70E9974}"/>
    <dgm:cxn modelId="{30E74C60-CF8D-445A-B46E-86901A9F41BC}" type="presOf" srcId="{36E3516C-E63B-4BE0-90E4-363E035B1F06}" destId="{959BD26F-42DA-43F6-BA66-137C96C10BD8}" srcOrd="0" destOrd="0" presId="urn:microsoft.com/office/officeart/2005/8/layout/default"/>
    <dgm:cxn modelId="{3E9A9C6A-5563-42C8-A1F8-43E13FF40632}" type="presOf" srcId="{D866F0D3-D1CC-4267-8DC9-B81D36102AED}" destId="{E513BE45-DD53-4F5E-BE0B-CD44FDB33956}" srcOrd="0" destOrd="0" presId="urn:microsoft.com/office/officeart/2005/8/layout/default"/>
    <dgm:cxn modelId="{4C6DAE79-DA2F-42D9-8557-5766C1E59B89}" srcId="{36E3516C-E63B-4BE0-90E4-363E035B1F06}" destId="{BE26C5FD-19A6-4DB4-907B-9BD59F158DCC}" srcOrd="1" destOrd="0" parTransId="{4C3FBBFC-DE3B-4FEB-9A12-2AD2CA8BC235}" sibTransId="{7F2A4845-F376-4D50-B503-AF9D766C5D72}"/>
    <dgm:cxn modelId="{80C5578B-E3E5-4671-836B-C9E5CAA7F336}" type="presOf" srcId="{BE26C5FD-19A6-4DB4-907B-9BD59F158DCC}" destId="{0B03BF26-5BE9-421A-BF9F-7C4B29DEB0D3}" srcOrd="0" destOrd="0" presId="urn:microsoft.com/office/officeart/2005/8/layout/default"/>
    <dgm:cxn modelId="{320E6D95-3703-4B6D-A1AF-05EF27BDA62B}" type="presOf" srcId="{33AE7D8A-465C-49FA-944C-D285C8F3A316}" destId="{CB4DB535-27ED-4698-86F9-BD398FB4288C}" srcOrd="0" destOrd="0" presId="urn:microsoft.com/office/officeart/2005/8/layout/default"/>
    <dgm:cxn modelId="{51AC2EBA-926B-479D-A6B4-CC1F20423043}" srcId="{36E3516C-E63B-4BE0-90E4-363E035B1F06}" destId="{D866F0D3-D1CC-4267-8DC9-B81D36102AED}" srcOrd="3" destOrd="0" parTransId="{73242281-26E6-4068-A9C9-C60D8D5EB34F}" sibTransId="{B698C178-28F0-48CD-AFC2-7544CA0554BC}"/>
    <dgm:cxn modelId="{FA54E3C6-7D3F-42C0-8515-52A54A6B66FF}" type="presOf" srcId="{5975A706-938F-4B67-99C7-6C86E745D383}" destId="{F204A127-4711-41F3-9C12-83EA13C225D6}" srcOrd="0" destOrd="0" presId="urn:microsoft.com/office/officeart/2005/8/layout/default"/>
    <dgm:cxn modelId="{58B163F7-D6F1-488E-BEF8-0E283E207BDA}" srcId="{36E3516C-E63B-4BE0-90E4-363E035B1F06}" destId="{33AE7D8A-465C-49FA-944C-D285C8F3A316}" srcOrd="2" destOrd="0" parTransId="{A926B49A-0187-4331-A7BA-39140245D9AC}" sibTransId="{D118387D-5A05-4055-BA97-9055D9229E27}"/>
    <dgm:cxn modelId="{7B0EFAC8-2547-4297-8CC1-914AAFC28BF3}" type="presParOf" srcId="{959BD26F-42DA-43F6-BA66-137C96C10BD8}" destId="{F204A127-4711-41F3-9C12-83EA13C225D6}" srcOrd="0" destOrd="0" presId="urn:microsoft.com/office/officeart/2005/8/layout/default"/>
    <dgm:cxn modelId="{9E459FF0-0E22-4AC8-BEFF-BA75128D2EDD}" type="presParOf" srcId="{959BD26F-42DA-43F6-BA66-137C96C10BD8}" destId="{ACBE1F23-F224-4873-AF9B-FE38BAAC65AC}" srcOrd="1" destOrd="0" presId="urn:microsoft.com/office/officeart/2005/8/layout/default"/>
    <dgm:cxn modelId="{07A3A975-4983-438D-B04F-2EF9FF8EAA13}" type="presParOf" srcId="{959BD26F-42DA-43F6-BA66-137C96C10BD8}" destId="{0B03BF26-5BE9-421A-BF9F-7C4B29DEB0D3}" srcOrd="2" destOrd="0" presId="urn:microsoft.com/office/officeart/2005/8/layout/default"/>
    <dgm:cxn modelId="{E5B36D7F-8BF3-4BDA-83B9-CD7861C28B61}" type="presParOf" srcId="{959BD26F-42DA-43F6-BA66-137C96C10BD8}" destId="{05B5EA91-E527-49FC-99E8-440B3B834258}" srcOrd="3" destOrd="0" presId="urn:microsoft.com/office/officeart/2005/8/layout/default"/>
    <dgm:cxn modelId="{DD851947-1AE9-4A8C-BE77-A49E55100E58}" type="presParOf" srcId="{959BD26F-42DA-43F6-BA66-137C96C10BD8}" destId="{CB4DB535-27ED-4698-86F9-BD398FB4288C}" srcOrd="4" destOrd="0" presId="urn:microsoft.com/office/officeart/2005/8/layout/default"/>
    <dgm:cxn modelId="{87DC05F4-AAD9-43F0-88E9-7547B62F43D2}" type="presParOf" srcId="{959BD26F-42DA-43F6-BA66-137C96C10BD8}" destId="{70021214-0748-4607-A93A-E5A90283AA9E}" srcOrd="5" destOrd="0" presId="urn:microsoft.com/office/officeart/2005/8/layout/default"/>
    <dgm:cxn modelId="{B065853C-F0D9-4EDC-8F4A-E72EBF1C7994}" type="presParOf" srcId="{959BD26F-42DA-43F6-BA66-137C96C10BD8}" destId="{E513BE45-DD53-4F5E-BE0B-CD44FDB3395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FA280E-00DC-4720-A047-7457E21C621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DE8F6CC-8307-49E6-9A00-DF31E49539A1}">
      <dgm:prSet/>
      <dgm:spPr/>
      <dgm:t>
        <a:bodyPr/>
        <a:lstStyle/>
        <a:p>
          <a:pPr>
            <a:lnSpc>
              <a:spcPct val="100000"/>
            </a:lnSpc>
          </a:pPr>
          <a:r>
            <a:rPr lang="en-US"/>
            <a:t>Training the agent take more time.</a:t>
          </a:r>
        </a:p>
      </dgm:t>
    </dgm:pt>
    <dgm:pt modelId="{1A482B6B-5B19-45C6-91C1-7CBCC456AE77}" type="parTrans" cxnId="{CF955AC9-F902-4B86-8136-6CAF116583D4}">
      <dgm:prSet/>
      <dgm:spPr/>
      <dgm:t>
        <a:bodyPr/>
        <a:lstStyle/>
        <a:p>
          <a:endParaRPr lang="en-US"/>
        </a:p>
      </dgm:t>
    </dgm:pt>
    <dgm:pt modelId="{DBB6D57A-17F1-4AAB-815C-FC5280E48F8E}" type="sibTrans" cxnId="{CF955AC9-F902-4B86-8136-6CAF116583D4}">
      <dgm:prSet/>
      <dgm:spPr/>
      <dgm:t>
        <a:bodyPr/>
        <a:lstStyle/>
        <a:p>
          <a:endParaRPr lang="en-US"/>
        </a:p>
      </dgm:t>
    </dgm:pt>
    <dgm:pt modelId="{3C64B198-8CCA-47BE-9D9F-18BABCD27718}">
      <dgm:prSet/>
      <dgm:spPr/>
      <dgm:t>
        <a:bodyPr/>
        <a:lstStyle/>
        <a:p>
          <a:pPr>
            <a:lnSpc>
              <a:spcPct val="100000"/>
            </a:lnSpc>
          </a:pPr>
          <a:r>
            <a:rPr lang="en-US"/>
            <a:t>Improved the neural network model accordingly to solve the agent in less time.</a:t>
          </a:r>
        </a:p>
      </dgm:t>
    </dgm:pt>
    <dgm:pt modelId="{00E79D92-BE5F-4D95-A3CC-E9E8162ECC21}" type="parTrans" cxnId="{53FBA4C4-1733-4021-8101-578EC61A010A}">
      <dgm:prSet/>
      <dgm:spPr/>
      <dgm:t>
        <a:bodyPr/>
        <a:lstStyle/>
        <a:p>
          <a:endParaRPr lang="en-US"/>
        </a:p>
      </dgm:t>
    </dgm:pt>
    <dgm:pt modelId="{AB907B79-A702-4D34-A254-2C652D2A372B}" type="sibTrans" cxnId="{53FBA4C4-1733-4021-8101-578EC61A010A}">
      <dgm:prSet/>
      <dgm:spPr/>
      <dgm:t>
        <a:bodyPr/>
        <a:lstStyle/>
        <a:p>
          <a:endParaRPr lang="en-US"/>
        </a:p>
      </dgm:t>
    </dgm:pt>
    <dgm:pt modelId="{4C79C43F-9400-4550-ACBA-9377EFD1BE43}">
      <dgm:prSet/>
      <dgm:spPr/>
      <dgm:t>
        <a:bodyPr/>
        <a:lstStyle/>
        <a:p>
          <a:pPr>
            <a:lnSpc>
              <a:spcPct val="100000"/>
            </a:lnSpc>
          </a:pPr>
          <a:r>
            <a:rPr lang="en-US" dirty="0"/>
            <a:t>Used different parameter values to see how the training change over time.</a:t>
          </a:r>
        </a:p>
      </dgm:t>
    </dgm:pt>
    <dgm:pt modelId="{94FA236B-CBC4-4386-8118-911E14ADD4CF}" type="parTrans" cxnId="{660F5AC1-B10A-4215-BAF3-D261153BD7C4}">
      <dgm:prSet/>
      <dgm:spPr/>
      <dgm:t>
        <a:bodyPr/>
        <a:lstStyle/>
        <a:p>
          <a:endParaRPr lang="en-US"/>
        </a:p>
      </dgm:t>
    </dgm:pt>
    <dgm:pt modelId="{CB8100A2-C00D-4852-B0E0-EFC551D7FF18}" type="sibTrans" cxnId="{660F5AC1-B10A-4215-BAF3-D261153BD7C4}">
      <dgm:prSet/>
      <dgm:spPr/>
      <dgm:t>
        <a:bodyPr/>
        <a:lstStyle/>
        <a:p>
          <a:endParaRPr lang="en-US"/>
        </a:p>
      </dgm:t>
    </dgm:pt>
    <dgm:pt modelId="{6E38C3D8-2612-4BBD-91C5-C3C32B19D5F8}">
      <dgm:prSet/>
      <dgm:spPr/>
      <dgm:t>
        <a:bodyPr/>
        <a:lstStyle/>
        <a:p>
          <a:pPr>
            <a:lnSpc>
              <a:spcPct val="100000"/>
            </a:lnSpc>
          </a:pPr>
          <a:r>
            <a:rPr lang="en-US" dirty="0"/>
            <a:t>The lunar lander can solve the problem using a memory length of 100000 in less time.</a:t>
          </a:r>
        </a:p>
      </dgm:t>
    </dgm:pt>
    <dgm:pt modelId="{93180481-6607-492A-A707-2D5EED521A7C}" type="parTrans" cxnId="{57377909-5A8E-4678-83D8-A8F52379DD6F}">
      <dgm:prSet/>
      <dgm:spPr/>
      <dgm:t>
        <a:bodyPr/>
        <a:lstStyle/>
        <a:p>
          <a:endParaRPr lang="en-US"/>
        </a:p>
      </dgm:t>
    </dgm:pt>
    <dgm:pt modelId="{881272BC-A64C-4160-852B-06A19CB4D8E2}" type="sibTrans" cxnId="{57377909-5A8E-4678-83D8-A8F52379DD6F}">
      <dgm:prSet/>
      <dgm:spPr/>
      <dgm:t>
        <a:bodyPr/>
        <a:lstStyle/>
        <a:p>
          <a:endParaRPr lang="en-US"/>
        </a:p>
      </dgm:t>
    </dgm:pt>
    <dgm:pt modelId="{38F9FC11-68C3-4178-9C97-541F46FDDD51}" type="pres">
      <dgm:prSet presAssocID="{D9FA280E-00DC-4720-A047-7457E21C6214}" presName="linear" presStyleCnt="0">
        <dgm:presLayoutVars>
          <dgm:animLvl val="lvl"/>
          <dgm:resizeHandles val="exact"/>
        </dgm:presLayoutVars>
      </dgm:prSet>
      <dgm:spPr/>
    </dgm:pt>
    <dgm:pt modelId="{46AD138C-670D-4385-9641-EB4CEC664E32}" type="pres">
      <dgm:prSet presAssocID="{EDE8F6CC-8307-49E6-9A00-DF31E49539A1}" presName="parentText" presStyleLbl="node1" presStyleIdx="0" presStyleCnt="4">
        <dgm:presLayoutVars>
          <dgm:chMax val="0"/>
          <dgm:bulletEnabled val="1"/>
        </dgm:presLayoutVars>
      </dgm:prSet>
      <dgm:spPr/>
    </dgm:pt>
    <dgm:pt modelId="{734CF7EC-DEF4-4875-8DE5-D523A4E8B929}" type="pres">
      <dgm:prSet presAssocID="{DBB6D57A-17F1-4AAB-815C-FC5280E48F8E}" presName="spacer" presStyleCnt="0"/>
      <dgm:spPr/>
    </dgm:pt>
    <dgm:pt modelId="{A2E944AE-6E07-4F79-A89A-A5D2EFB91956}" type="pres">
      <dgm:prSet presAssocID="{3C64B198-8CCA-47BE-9D9F-18BABCD27718}" presName="parentText" presStyleLbl="node1" presStyleIdx="1" presStyleCnt="4">
        <dgm:presLayoutVars>
          <dgm:chMax val="0"/>
          <dgm:bulletEnabled val="1"/>
        </dgm:presLayoutVars>
      </dgm:prSet>
      <dgm:spPr/>
    </dgm:pt>
    <dgm:pt modelId="{72388C6C-4255-409C-9414-096D8DC89BC6}" type="pres">
      <dgm:prSet presAssocID="{AB907B79-A702-4D34-A254-2C652D2A372B}" presName="spacer" presStyleCnt="0"/>
      <dgm:spPr/>
    </dgm:pt>
    <dgm:pt modelId="{C2F0D6C4-2282-447B-B3D5-E2C1E6E59FB5}" type="pres">
      <dgm:prSet presAssocID="{4C79C43F-9400-4550-ACBA-9377EFD1BE43}" presName="parentText" presStyleLbl="node1" presStyleIdx="2" presStyleCnt="4">
        <dgm:presLayoutVars>
          <dgm:chMax val="0"/>
          <dgm:bulletEnabled val="1"/>
        </dgm:presLayoutVars>
      </dgm:prSet>
      <dgm:spPr/>
    </dgm:pt>
    <dgm:pt modelId="{2B7FFC7F-E51C-4BAC-8BBE-EDCC0F117375}" type="pres">
      <dgm:prSet presAssocID="{CB8100A2-C00D-4852-B0E0-EFC551D7FF18}" presName="spacer" presStyleCnt="0"/>
      <dgm:spPr/>
    </dgm:pt>
    <dgm:pt modelId="{EEE5FA08-B64C-4B88-B90A-E04FD8FAEF6B}" type="pres">
      <dgm:prSet presAssocID="{6E38C3D8-2612-4BBD-91C5-C3C32B19D5F8}" presName="parentText" presStyleLbl="node1" presStyleIdx="3" presStyleCnt="4">
        <dgm:presLayoutVars>
          <dgm:chMax val="0"/>
          <dgm:bulletEnabled val="1"/>
        </dgm:presLayoutVars>
      </dgm:prSet>
      <dgm:spPr/>
    </dgm:pt>
  </dgm:ptLst>
  <dgm:cxnLst>
    <dgm:cxn modelId="{FA3DC701-AB32-44B8-A2A0-EFA6F125E35C}" type="presOf" srcId="{6E38C3D8-2612-4BBD-91C5-C3C32B19D5F8}" destId="{EEE5FA08-B64C-4B88-B90A-E04FD8FAEF6B}" srcOrd="0" destOrd="0" presId="urn:microsoft.com/office/officeart/2005/8/layout/vList2"/>
    <dgm:cxn modelId="{57377909-5A8E-4678-83D8-A8F52379DD6F}" srcId="{D9FA280E-00DC-4720-A047-7457E21C6214}" destId="{6E38C3D8-2612-4BBD-91C5-C3C32B19D5F8}" srcOrd="3" destOrd="0" parTransId="{93180481-6607-492A-A707-2D5EED521A7C}" sibTransId="{881272BC-A64C-4160-852B-06A19CB4D8E2}"/>
    <dgm:cxn modelId="{CF77C31C-409E-4AEA-A01C-1D0FD8C809CB}" type="presOf" srcId="{3C64B198-8CCA-47BE-9D9F-18BABCD27718}" destId="{A2E944AE-6E07-4F79-A89A-A5D2EFB91956}" srcOrd="0" destOrd="0" presId="urn:microsoft.com/office/officeart/2005/8/layout/vList2"/>
    <dgm:cxn modelId="{EB20EE26-3EE3-4624-A712-AE74A4C8BA66}" type="presOf" srcId="{4C79C43F-9400-4550-ACBA-9377EFD1BE43}" destId="{C2F0D6C4-2282-447B-B3D5-E2C1E6E59FB5}" srcOrd="0" destOrd="0" presId="urn:microsoft.com/office/officeart/2005/8/layout/vList2"/>
    <dgm:cxn modelId="{01C49231-4CA0-426D-A4E3-7A9A4C20BF14}" type="presOf" srcId="{EDE8F6CC-8307-49E6-9A00-DF31E49539A1}" destId="{46AD138C-670D-4385-9641-EB4CEC664E32}" srcOrd="0" destOrd="0" presId="urn:microsoft.com/office/officeart/2005/8/layout/vList2"/>
    <dgm:cxn modelId="{4401D953-8C99-41B1-BBD8-D57F54CDF76C}" type="presOf" srcId="{D9FA280E-00DC-4720-A047-7457E21C6214}" destId="{38F9FC11-68C3-4178-9C97-541F46FDDD51}" srcOrd="0" destOrd="0" presId="urn:microsoft.com/office/officeart/2005/8/layout/vList2"/>
    <dgm:cxn modelId="{660F5AC1-B10A-4215-BAF3-D261153BD7C4}" srcId="{D9FA280E-00DC-4720-A047-7457E21C6214}" destId="{4C79C43F-9400-4550-ACBA-9377EFD1BE43}" srcOrd="2" destOrd="0" parTransId="{94FA236B-CBC4-4386-8118-911E14ADD4CF}" sibTransId="{CB8100A2-C00D-4852-B0E0-EFC551D7FF18}"/>
    <dgm:cxn modelId="{53FBA4C4-1733-4021-8101-578EC61A010A}" srcId="{D9FA280E-00DC-4720-A047-7457E21C6214}" destId="{3C64B198-8CCA-47BE-9D9F-18BABCD27718}" srcOrd="1" destOrd="0" parTransId="{00E79D92-BE5F-4D95-A3CC-E9E8162ECC21}" sibTransId="{AB907B79-A702-4D34-A254-2C652D2A372B}"/>
    <dgm:cxn modelId="{CF955AC9-F902-4B86-8136-6CAF116583D4}" srcId="{D9FA280E-00DC-4720-A047-7457E21C6214}" destId="{EDE8F6CC-8307-49E6-9A00-DF31E49539A1}" srcOrd="0" destOrd="0" parTransId="{1A482B6B-5B19-45C6-91C1-7CBCC456AE77}" sibTransId="{DBB6D57A-17F1-4AAB-815C-FC5280E48F8E}"/>
    <dgm:cxn modelId="{D5434309-D947-4AF3-B986-1A094CBDF216}" type="presParOf" srcId="{38F9FC11-68C3-4178-9C97-541F46FDDD51}" destId="{46AD138C-670D-4385-9641-EB4CEC664E32}" srcOrd="0" destOrd="0" presId="urn:microsoft.com/office/officeart/2005/8/layout/vList2"/>
    <dgm:cxn modelId="{5D1B71E7-7079-4C65-B568-ED12F96B8843}" type="presParOf" srcId="{38F9FC11-68C3-4178-9C97-541F46FDDD51}" destId="{734CF7EC-DEF4-4875-8DE5-D523A4E8B929}" srcOrd="1" destOrd="0" presId="urn:microsoft.com/office/officeart/2005/8/layout/vList2"/>
    <dgm:cxn modelId="{63D93215-20D5-4245-8A31-ED9D2005D69A}" type="presParOf" srcId="{38F9FC11-68C3-4178-9C97-541F46FDDD51}" destId="{A2E944AE-6E07-4F79-A89A-A5D2EFB91956}" srcOrd="2" destOrd="0" presId="urn:microsoft.com/office/officeart/2005/8/layout/vList2"/>
    <dgm:cxn modelId="{AB5B4121-2A13-4B1D-861E-BC224B53ECEB}" type="presParOf" srcId="{38F9FC11-68C3-4178-9C97-541F46FDDD51}" destId="{72388C6C-4255-409C-9414-096D8DC89BC6}" srcOrd="3" destOrd="0" presId="urn:microsoft.com/office/officeart/2005/8/layout/vList2"/>
    <dgm:cxn modelId="{A48C3CFB-87D9-47A8-B586-A1E261C95B25}" type="presParOf" srcId="{38F9FC11-68C3-4178-9C97-541F46FDDD51}" destId="{C2F0D6C4-2282-447B-B3D5-E2C1E6E59FB5}" srcOrd="4" destOrd="0" presId="urn:microsoft.com/office/officeart/2005/8/layout/vList2"/>
    <dgm:cxn modelId="{CCE4FC58-AA9D-40C9-B912-5091533C831C}" type="presParOf" srcId="{38F9FC11-68C3-4178-9C97-541F46FDDD51}" destId="{2B7FFC7F-E51C-4BAC-8BBE-EDCC0F117375}" srcOrd="5" destOrd="0" presId="urn:microsoft.com/office/officeart/2005/8/layout/vList2"/>
    <dgm:cxn modelId="{AEB478D8-5007-48E6-8AA5-01117FD0100B}" type="presParOf" srcId="{38F9FC11-68C3-4178-9C97-541F46FDDD51}" destId="{EEE5FA08-B64C-4B88-B90A-E04FD8FAEF6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4A127-4711-41F3-9C12-83EA13C225D6}">
      <dsp:nvSpPr>
        <dsp:cNvPr id="0" name=""/>
        <dsp:cNvSpPr/>
      </dsp:nvSpPr>
      <dsp:spPr>
        <a:xfrm>
          <a:off x="499" y="254493"/>
          <a:ext cx="1948548" cy="11691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Requires Python 3 or above.</a:t>
          </a:r>
        </a:p>
      </dsp:txBody>
      <dsp:txXfrm>
        <a:off x="499" y="254493"/>
        <a:ext cx="1948548" cy="1169129"/>
      </dsp:txXfrm>
    </dsp:sp>
    <dsp:sp modelId="{0B03BF26-5BE9-421A-BF9F-7C4B29DEB0D3}">
      <dsp:nvSpPr>
        <dsp:cNvPr id="0" name=""/>
        <dsp:cNvSpPr/>
      </dsp:nvSpPr>
      <dsp:spPr>
        <a:xfrm>
          <a:off x="2143902" y="254493"/>
          <a:ext cx="1948548" cy="1169129"/>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Code tested on Spyder IDE from Anaconda</a:t>
          </a:r>
        </a:p>
      </dsp:txBody>
      <dsp:txXfrm>
        <a:off x="2143902" y="254493"/>
        <a:ext cx="1948548" cy="1169129"/>
      </dsp:txXfrm>
    </dsp:sp>
    <dsp:sp modelId="{CB4DB535-27ED-4698-86F9-BD398FB4288C}">
      <dsp:nvSpPr>
        <dsp:cNvPr id="0" name=""/>
        <dsp:cNvSpPr/>
      </dsp:nvSpPr>
      <dsp:spPr>
        <a:xfrm>
          <a:off x="499" y="1618476"/>
          <a:ext cx="1948548" cy="1169129"/>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Run train.py to see the code in action.</a:t>
          </a:r>
        </a:p>
      </dsp:txBody>
      <dsp:txXfrm>
        <a:off x="499" y="1618476"/>
        <a:ext cx="1948548" cy="1169129"/>
      </dsp:txXfrm>
    </dsp:sp>
    <dsp:sp modelId="{E513BE45-DD53-4F5E-BE0B-CD44FDB33956}">
      <dsp:nvSpPr>
        <dsp:cNvPr id="0" name=""/>
        <dsp:cNvSpPr/>
      </dsp:nvSpPr>
      <dsp:spPr>
        <a:xfrm>
          <a:off x="2143902" y="1618476"/>
          <a:ext cx="1948548" cy="116912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Source Code: GitHub repository</a:t>
          </a:r>
        </a:p>
      </dsp:txBody>
      <dsp:txXfrm>
        <a:off x="2143902" y="1618476"/>
        <a:ext cx="1948548" cy="1169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D138C-670D-4385-9641-EB4CEC664E32}">
      <dsp:nvSpPr>
        <dsp:cNvPr id="0" name=""/>
        <dsp:cNvSpPr/>
      </dsp:nvSpPr>
      <dsp:spPr>
        <a:xfrm>
          <a:off x="0" y="472531"/>
          <a:ext cx="6263640" cy="10859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100000"/>
            </a:lnSpc>
            <a:spcBef>
              <a:spcPct val="0"/>
            </a:spcBef>
            <a:spcAft>
              <a:spcPct val="35000"/>
            </a:spcAft>
            <a:buNone/>
          </a:pPr>
          <a:r>
            <a:rPr lang="en-US" sz="2500" kern="1200"/>
            <a:t>Training the agent take more time.</a:t>
          </a:r>
        </a:p>
      </dsp:txBody>
      <dsp:txXfrm>
        <a:off x="53010" y="525541"/>
        <a:ext cx="6157620" cy="979886"/>
      </dsp:txXfrm>
    </dsp:sp>
    <dsp:sp modelId="{A2E944AE-6E07-4F79-A89A-A5D2EFB91956}">
      <dsp:nvSpPr>
        <dsp:cNvPr id="0" name=""/>
        <dsp:cNvSpPr/>
      </dsp:nvSpPr>
      <dsp:spPr>
        <a:xfrm>
          <a:off x="0" y="1630437"/>
          <a:ext cx="6263640" cy="1085906"/>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100000"/>
            </a:lnSpc>
            <a:spcBef>
              <a:spcPct val="0"/>
            </a:spcBef>
            <a:spcAft>
              <a:spcPct val="35000"/>
            </a:spcAft>
            <a:buNone/>
          </a:pPr>
          <a:r>
            <a:rPr lang="en-US" sz="2500" kern="1200"/>
            <a:t>Improved the neural network model accordingly to solve the agent in less time.</a:t>
          </a:r>
        </a:p>
      </dsp:txBody>
      <dsp:txXfrm>
        <a:off x="53010" y="1683447"/>
        <a:ext cx="6157620" cy="979886"/>
      </dsp:txXfrm>
    </dsp:sp>
    <dsp:sp modelId="{C2F0D6C4-2282-447B-B3D5-E2C1E6E59FB5}">
      <dsp:nvSpPr>
        <dsp:cNvPr id="0" name=""/>
        <dsp:cNvSpPr/>
      </dsp:nvSpPr>
      <dsp:spPr>
        <a:xfrm>
          <a:off x="0" y="2788343"/>
          <a:ext cx="6263640" cy="1085906"/>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100000"/>
            </a:lnSpc>
            <a:spcBef>
              <a:spcPct val="0"/>
            </a:spcBef>
            <a:spcAft>
              <a:spcPct val="35000"/>
            </a:spcAft>
            <a:buNone/>
          </a:pPr>
          <a:r>
            <a:rPr lang="en-US" sz="2500" kern="1200" dirty="0"/>
            <a:t>Used different parameter values to see how the training change over time.</a:t>
          </a:r>
        </a:p>
      </dsp:txBody>
      <dsp:txXfrm>
        <a:off x="53010" y="2841353"/>
        <a:ext cx="6157620" cy="979886"/>
      </dsp:txXfrm>
    </dsp:sp>
    <dsp:sp modelId="{EEE5FA08-B64C-4B88-B90A-E04FD8FAEF6B}">
      <dsp:nvSpPr>
        <dsp:cNvPr id="0" name=""/>
        <dsp:cNvSpPr/>
      </dsp:nvSpPr>
      <dsp:spPr>
        <a:xfrm>
          <a:off x="0" y="3946250"/>
          <a:ext cx="6263640" cy="108590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100000"/>
            </a:lnSpc>
            <a:spcBef>
              <a:spcPct val="0"/>
            </a:spcBef>
            <a:spcAft>
              <a:spcPct val="35000"/>
            </a:spcAft>
            <a:buNone/>
          </a:pPr>
          <a:r>
            <a:rPr lang="en-US" sz="2500" kern="1200" dirty="0"/>
            <a:t>The lunar lander can solve the problem using a memory length of 100000 in less time.</a:t>
          </a:r>
        </a:p>
      </dsp:txBody>
      <dsp:txXfrm>
        <a:off x="53010" y="3999260"/>
        <a:ext cx="6157620" cy="97988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D3B2B-A5F5-4CF7-B651-5F665E6B2DAD}" type="datetimeFigureOut">
              <a:rPr lang="en-US" smtClean="0"/>
              <a:t>11/15/2021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0AB78-9E38-4FD1-BDAF-DB8870444491}" type="slidenum">
              <a:rPr lang="en-US" smtClean="0"/>
              <a:t>‹#›</a:t>
            </a:fld>
            <a:endParaRPr lang="en-US"/>
          </a:p>
        </p:txBody>
      </p:sp>
    </p:spTree>
    <p:extLst>
      <p:ext uri="{BB962C8B-B14F-4D97-AF65-F5344CB8AC3E}">
        <p14:creationId xmlns:p14="http://schemas.microsoft.com/office/powerpoint/2010/main" val="3637571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10AB78-9E38-4FD1-BDAF-DB8870444491}" type="slidenum">
              <a:rPr lang="en-US" smtClean="0"/>
              <a:t>15</a:t>
            </a:fld>
            <a:endParaRPr lang="en-US"/>
          </a:p>
        </p:txBody>
      </p:sp>
    </p:spTree>
    <p:extLst>
      <p:ext uri="{BB962C8B-B14F-4D97-AF65-F5344CB8AC3E}">
        <p14:creationId xmlns:p14="http://schemas.microsoft.com/office/powerpoint/2010/main" val="172375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2AC-8091-4A9E-8D86-9765DC8B5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CB377E-4CD5-486C-9C07-E9B749DA77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78464-D08A-45C3-B802-05139EF1EB1C}"/>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5" name="Footer Placeholder 4">
            <a:extLst>
              <a:ext uri="{FF2B5EF4-FFF2-40B4-BE49-F238E27FC236}">
                <a16:creationId xmlns:a16="http://schemas.microsoft.com/office/drawing/2014/main" id="{805A6928-2A22-4B32-A12C-1FA7BD137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67724-E5C0-4BBE-A162-D47F6C9FCC08}"/>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73420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0E08-2CD1-48D4-A7A5-1EFA90F5EF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2A225-0FF2-4713-945A-45EBE947A1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95DF3-7ECC-4F4D-BC2F-603C60FAA48D}"/>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5" name="Footer Placeholder 4">
            <a:extLst>
              <a:ext uri="{FF2B5EF4-FFF2-40B4-BE49-F238E27FC236}">
                <a16:creationId xmlns:a16="http://schemas.microsoft.com/office/drawing/2014/main" id="{F5BE6842-DF07-407F-BA90-17E09527C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38AEB-62CA-46AE-A577-1AF194E6512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232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0DC86F-399D-4A68-B55A-8F37621211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8F2EB9-EB27-416C-99DB-9FFF99554A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97932-5332-4411-82DD-4B380ACDE0DB}"/>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5" name="Footer Placeholder 4">
            <a:extLst>
              <a:ext uri="{FF2B5EF4-FFF2-40B4-BE49-F238E27FC236}">
                <a16:creationId xmlns:a16="http://schemas.microsoft.com/office/drawing/2014/main" id="{EEACC42C-28DE-4CED-9504-C3DB40E0C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25D44-A02B-480E-BCEF-5D546E82F2F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8435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01415-DDAC-4A15-9E8F-C1CC869A5D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BD93B-A6AC-472D-9B67-A10B6C56A7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3D9E5-993E-4569-963D-E6842CB07382}"/>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5" name="Footer Placeholder 4">
            <a:extLst>
              <a:ext uri="{FF2B5EF4-FFF2-40B4-BE49-F238E27FC236}">
                <a16:creationId xmlns:a16="http://schemas.microsoft.com/office/drawing/2014/main" id="{FEB5EE79-2A70-4072-818E-F192B6C4C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4F26A-0DFB-4DD8-9798-6F5F9D19A4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28730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FDE7-5E22-4AE7-A5F7-A22C2B12C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641887-E0D0-4455-844E-C7F668DB7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35ECC2-8C2C-4725-8EA4-8C4EFA1143D6}"/>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5" name="Footer Placeholder 4">
            <a:extLst>
              <a:ext uri="{FF2B5EF4-FFF2-40B4-BE49-F238E27FC236}">
                <a16:creationId xmlns:a16="http://schemas.microsoft.com/office/drawing/2014/main" id="{14835185-2A85-45CD-B4F2-377B1FE03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70F91-3880-49A8-B72A-9E09625DCDB1}"/>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29864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A416-AE18-46C1-98B0-FEC9A5D0B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A15A8-1C17-4A06-A169-E4F878288F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B81798-BA7D-4486-A9FB-3C0583CE97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1E1223-F84A-4CE0-B9F4-45CA8E144678}"/>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6" name="Footer Placeholder 5">
            <a:extLst>
              <a:ext uri="{FF2B5EF4-FFF2-40B4-BE49-F238E27FC236}">
                <a16:creationId xmlns:a16="http://schemas.microsoft.com/office/drawing/2014/main" id="{7A10DB05-C1F7-4F4C-BBCE-D618B4FAF1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B5452F-9B3E-42B9-874C-810AEBD6BD3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4847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4C7C-3A8B-4C4C-844F-FF2D9640E0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01D850-DE7B-4D32-A3D1-C179E70E6C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3116F-E9B2-4F71-A0EC-2FB929D1A7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7F451-A20D-450B-8288-61D6213EA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1C15E6-8272-4AE0-901D-96425C9CE4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3B0E51-2537-434E-9EAD-3467221C8AD2}"/>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8" name="Footer Placeholder 7">
            <a:extLst>
              <a:ext uri="{FF2B5EF4-FFF2-40B4-BE49-F238E27FC236}">
                <a16:creationId xmlns:a16="http://schemas.microsoft.com/office/drawing/2014/main" id="{AF8EEA2B-F703-49E4-B131-5E2D251DB4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63127B-8D5C-45D2-B7E1-A85AE9B6DE3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26057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B255-D2E6-4A83-940C-EBFE0F3BD0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E6D477-071C-4FE5-A5B2-7B9B1CFF6588}"/>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4" name="Footer Placeholder 3">
            <a:extLst>
              <a:ext uri="{FF2B5EF4-FFF2-40B4-BE49-F238E27FC236}">
                <a16:creationId xmlns:a16="http://schemas.microsoft.com/office/drawing/2014/main" id="{7D3576ED-ACC9-4668-B5E4-EC15E4E8E1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1CA290-17B6-4654-9369-304CD391970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8725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290ADC-A06E-4460-8365-6374592DE1DE}"/>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3" name="Footer Placeholder 2">
            <a:extLst>
              <a:ext uri="{FF2B5EF4-FFF2-40B4-BE49-F238E27FC236}">
                <a16:creationId xmlns:a16="http://schemas.microsoft.com/office/drawing/2014/main" id="{97BC17C5-A9AE-4C95-8D51-C0FF92A964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38E264-B95A-4C4B-BF7A-4B26FA884E94}"/>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6022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ECD-E063-4DFD-8469-7159BC244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BAB303-042E-4415-B103-F389A7259D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DCA1E9-B4A2-455C-BC29-17043C598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A499F-46BE-4DE3-BFDA-2DCBA91D6B52}"/>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6" name="Footer Placeholder 5">
            <a:extLst>
              <a:ext uri="{FF2B5EF4-FFF2-40B4-BE49-F238E27FC236}">
                <a16:creationId xmlns:a16="http://schemas.microsoft.com/office/drawing/2014/main" id="{20159C19-D2A6-43D6-AC80-D949F217B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2E0DF6-1016-4AF6-B3D2-EC949185436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33032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65FF-E444-448B-B522-43B456350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27CA0D-D3CC-4FE3-A1E8-9EC49E856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34D097-2C79-49A2-90C1-5F18892C3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6130B-7682-42AA-B82D-A4E3669FC57D}"/>
              </a:ext>
            </a:extLst>
          </p:cNvPr>
          <p:cNvSpPr>
            <a:spLocks noGrp="1"/>
          </p:cNvSpPr>
          <p:nvPr>
            <p:ph type="dt" sz="half" idx="10"/>
          </p:nvPr>
        </p:nvSpPr>
        <p:spPr/>
        <p:txBody>
          <a:bodyPr/>
          <a:lstStyle/>
          <a:p>
            <a:fld id="{F4D57BDD-E64A-4D27-8978-82FFCA18A12C}" type="datetimeFigureOut">
              <a:rPr lang="en-US" smtClean="0"/>
              <a:t>11/15/2021</a:t>
            </a:fld>
            <a:endParaRPr lang="en-US"/>
          </a:p>
        </p:txBody>
      </p:sp>
      <p:sp>
        <p:nvSpPr>
          <p:cNvPr id="6" name="Footer Placeholder 5">
            <a:extLst>
              <a:ext uri="{FF2B5EF4-FFF2-40B4-BE49-F238E27FC236}">
                <a16:creationId xmlns:a16="http://schemas.microsoft.com/office/drawing/2014/main" id="{500AB196-57F8-4A29-8815-190329EFA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D6908-5D1E-4BEC-9507-CD20D353DB8B}"/>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14967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723FD6-203C-486E-90D8-D43AB9AB5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71CB6-EDDE-4874-BF25-5B218B97F6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5E5DE-EC78-4726-8BD8-ECF2CED3A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11/15/2021</a:t>
            </a:fld>
            <a:endParaRPr lang="en-US" dirty="0"/>
          </a:p>
        </p:txBody>
      </p:sp>
      <p:sp>
        <p:nvSpPr>
          <p:cNvPr id="5" name="Footer Placeholder 4">
            <a:extLst>
              <a:ext uri="{FF2B5EF4-FFF2-40B4-BE49-F238E27FC236}">
                <a16:creationId xmlns:a16="http://schemas.microsoft.com/office/drawing/2014/main" id="{835DBE4F-1AAA-49C9-9435-EAD04CBBD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7271FD5-C3AE-430E-BD8D-C41B2970E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96646550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ym.openai.com/docs/"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ym.openai.com/envs/LunarLander-v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Background pattern&#10;&#10;Description automatically generated">
            <a:extLst>
              <a:ext uri="{FF2B5EF4-FFF2-40B4-BE49-F238E27FC236}">
                <a16:creationId xmlns:a16="http://schemas.microsoft.com/office/drawing/2014/main" id="{9800D033-F233-496A-8388-8DCEF03440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0"/>
          <a:stretch/>
        </p:blipFill>
        <p:spPr>
          <a:xfrm>
            <a:off x="20" y="10"/>
            <a:ext cx="12191435" cy="6857989"/>
          </a:xfrm>
          <a:prstGeom prst="rect">
            <a:avLst/>
          </a:prstGeom>
        </p:spPr>
      </p:pic>
      <p:sp>
        <p:nvSpPr>
          <p:cNvPr id="2" name="Title 1">
            <a:extLst>
              <a:ext uri="{FF2B5EF4-FFF2-40B4-BE49-F238E27FC236}">
                <a16:creationId xmlns:a16="http://schemas.microsoft.com/office/drawing/2014/main" id="{7B6497CC-5996-4524-BD08-188158EC61D0}"/>
              </a:ext>
            </a:extLst>
          </p:cNvPr>
          <p:cNvSpPr>
            <a:spLocks noGrp="1"/>
          </p:cNvSpPr>
          <p:nvPr>
            <p:ph type="ctrTitle"/>
          </p:nvPr>
        </p:nvSpPr>
        <p:spPr>
          <a:xfrm>
            <a:off x="1392380" y="1011380"/>
            <a:ext cx="10238509" cy="443346"/>
          </a:xfrm>
        </p:spPr>
        <p:txBody>
          <a:bodyPr anchor="ctr">
            <a:normAutofit fontScale="90000"/>
          </a:bodyPr>
          <a:lstStyle/>
          <a:p>
            <a:pPr algn="l"/>
            <a:r>
              <a:rPr lang="en-US" sz="2800" b="0" i="0" dirty="0">
                <a:solidFill>
                  <a:schemeClr val="bg1"/>
                </a:solidFill>
                <a:effectLst/>
                <a:latin typeface="Roboto" panose="02000000000000000000" pitchFamily="2" charset="0"/>
              </a:rPr>
              <a:t>Lunar Lander problem using a Deep Q-learning Neural Network</a:t>
            </a:r>
            <a:br>
              <a:rPr lang="en-US" sz="2800" b="0" i="0" dirty="0">
                <a:solidFill>
                  <a:schemeClr val="bg1"/>
                </a:solidFill>
                <a:effectLst/>
                <a:latin typeface="Roboto" panose="02000000000000000000" pitchFamily="2" charset="0"/>
              </a:rPr>
            </a:br>
            <a:endParaRPr lang="en-US" sz="8000" dirty="0">
              <a:solidFill>
                <a:schemeClr val="bg1"/>
              </a:solidFill>
            </a:endParaRPr>
          </a:p>
        </p:txBody>
      </p:sp>
      <p:sp>
        <p:nvSpPr>
          <p:cNvPr id="3" name="Subtitle 2">
            <a:extLst>
              <a:ext uri="{FF2B5EF4-FFF2-40B4-BE49-F238E27FC236}">
                <a16:creationId xmlns:a16="http://schemas.microsoft.com/office/drawing/2014/main" id="{56F5E38C-DB4B-417A-B883-72AAB91A71D3}"/>
              </a:ext>
            </a:extLst>
          </p:cNvPr>
          <p:cNvSpPr>
            <a:spLocks noGrp="1"/>
          </p:cNvSpPr>
          <p:nvPr>
            <p:ph type="subTitle" idx="1"/>
          </p:nvPr>
        </p:nvSpPr>
        <p:spPr>
          <a:xfrm>
            <a:off x="533282" y="5846620"/>
            <a:ext cx="3010164" cy="443346"/>
          </a:xfrm>
        </p:spPr>
        <p:txBody>
          <a:bodyPr anchor="t">
            <a:normAutofit/>
          </a:bodyPr>
          <a:lstStyle/>
          <a:p>
            <a:pPr algn="l"/>
            <a:r>
              <a:rPr lang="en-US" sz="2000">
                <a:solidFill>
                  <a:srgbClr val="FFFFFF"/>
                </a:solidFill>
                <a:latin typeface="Roboto" panose="02000000000000000000" pitchFamily="2" charset="0"/>
                <a:ea typeface="Roboto" panose="02000000000000000000" pitchFamily="2" charset="0"/>
                <a:cs typeface="Times New Roman" panose="02020603050405020304" pitchFamily="18" charset="0"/>
              </a:rPr>
              <a:t>Srinivas Rahul Sapireddy</a:t>
            </a:r>
            <a:endParaRPr lang="en-US" sz="2000" dirty="0">
              <a:solidFill>
                <a:srgbClr val="FFFFFF"/>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026" name="Picture 2" descr="Web Developer Coding Academy at UMKC - School of Computing and Engineering">
            <a:extLst>
              <a:ext uri="{FF2B5EF4-FFF2-40B4-BE49-F238E27FC236}">
                <a16:creationId xmlns:a16="http://schemas.microsoft.com/office/drawing/2014/main" id="{A0E7FC8A-0DAC-4CC3-B707-96AF52996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586" y="4451401"/>
            <a:ext cx="2420132" cy="19771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684F6E-2630-49B2-94E6-B9FDB8BE5AA4}"/>
              </a:ext>
            </a:extLst>
          </p:cNvPr>
          <p:cNvSpPr txBox="1"/>
          <p:nvPr/>
        </p:nvSpPr>
        <p:spPr>
          <a:xfrm>
            <a:off x="533282" y="5255291"/>
            <a:ext cx="6193630" cy="369332"/>
          </a:xfrm>
          <a:prstGeom prst="rect">
            <a:avLst/>
          </a:prstGeom>
          <a:noFill/>
        </p:spPr>
        <p:txBody>
          <a:bodyPr wrap="square">
            <a:spAutoFit/>
          </a:bodyPr>
          <a:lstStyle/>
          <a:p>
            <a:r>
              <a:rPr lang="en-US" b="0" i="0" dirty="0">
                <a:solidFill>
                  <a:schemeClr val="bg1"/>
                </a:solidFill>
                <a:effectLst/>
                <a:latin typeface="Roboto" panose="02000000000000000000" pitchFamily="2" charset="0"/>
              </a:rPr>
              <a:t>2021 Fall Hack-A-Roo</a:t>
            </a:r>
            <a:endParaRPr lang="en-US" dirty="0">
              <a:solidFill>
                <a:schemeClr val="bg1"/>
              </a:solidFill>
            </a:endParaRPr>
          </a:p>
        </p:txBody>
      </p:sp>
    </p:spTree>
    <p:extLst>
      <p:ext uri="{BB962C8B-B14F-4D97-AF65-F5344CB8AC3E}">
        <p14:creationId xmlns:p14="http://schemas.microsoft.com/office/powerpoint/2010/main" val="7164883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DA46E-595C-4096-A44A-ED5D750AFB03}"/>
              </a:ext>
            </a:extLst>
          </p:cNvPr>
          <p:cNvSpPr>
            <a:spLocks noGrp="1"/>
          </p:cNvSpPr>
          <p:nvPr>
            <p:ph type="title"/>
          </p:nvPr>
        </p:nvSpPr>
        <p:spPr/>
        <p:txBody>
          <a:bodyPr/>
          <a:lstStyle/>
          <a:p>
            <a:pPr algn="ctr"/>
            <a:r>
              <a:rPr lang="en-US" dirty="0">
                <a:solidFill>
                  <a:schemeClr val="accent1"/>
                </a:solidFill>
              </a:rPr>
              <a:t>Neural Network Model</a:t>
            </a:r>
          </a:p>
        </p:txBody>
      </p:sp>
      <p:sp>
        <p:nvSpPr>
          <p:cNvPr id="4" name="Oval 3">
            <a:extLst>
              <a:ext uri="{FF2B5EF4-FFF2-40B4-BE49-F238E27FC236}">
                <a16:creationId xmlns:a16="http://schemas.microsoft.com/office/drawing/2014/main" id="{4CD49B5B-5CF8-4C29-AFB6-B958C4D34D20}"/>
              </a:ext>
            </a:extLst>
          </p:cNvPr>
          <p:cNvSpPr/>
          <p:nvPr/>
        </p:nvSpPr>
        <p:spPr>
          <a:xfrm>
            <a:off x="2313708" y="2133600"/>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9F4B68E-EBBB-4867-8E35-3D832FF20632}"/>
              </a:ext>
            </a:extLst>
          </p:cNvPr>
          <p:cNvSpPr/>
          <p:nvPr/>
        </p:nvSpPr>
        <p:spPr>
          <a:xfrm>
            <a:off x="2313706" y="2936723"/>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1C25E5-9065-49BE-9546-FEA1D094C750}"/>
              </a:ext>
            </a:extLst>
          </p:cNvPr>
          <p:cNvSpPr/>
          <p:nvPr/>
        </p:nvSpPr>
        <p:spPr>
          <a:xfrm>
            <a:off x="2313706" y="3739846"/>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F824DA-77C6-4C7B-9CBF-C44DC377D3F2}"/>
              </a:ext>
            </a:extLst>
          </p:cNvPr>
          <p:cNvSpPr/>
          <p:nvPr/>
        </p:nvSpPr>
        <p:spPr>
          <a:xfrm>
            <a:off x="2313706" y="4973783"/>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F4582D-B63E-44B4-93C4-1E38C7ADA0B9}"/>
              </a:ext>
            </a:extLst>
          </p:cNvPr>
          <p:cNvSpPr/>
          <p:nvPr/>
        </p:nvSpPr>
        <p:spPr>
          <a:xfrm>
            <a:off x="4258402" y="1703088"/>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88CCC8-5CC8-425B-9108-D23F9E36AA9E}"/>
              </a:ext>
            </a:extLst>
          </p:cNvPr>
          <p:cNvSpPr/>
          <p:nvPr/>
        </p:nvSpPr>
        <p:spPr>
          <a:xfrm>
            <a:off x="4281053" y="3669647"/>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01490C-E2CB-465D-B6DD-3CE5D8C6D7AB}"/>
              </a:ext>
            </a:extLst>
          </p:cNvPr>
          <p:cNvSpPr/>
          <p:nvPr/>
        </p:nvSpPr>
        <p:spPr>
          <a:xfrm>
            <a:off x="4281054" y="2728896"/>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306A96A-4259-47ED-86BE-7C63365B92DD}"/>
              </a:ext>
            </a:extLst>
          </p:cNvPr>
          <p:cNvSpPr/>
          <p:nvPr/>
        </p:nvSpPr>
        <p:spPr>
          <a:xfrm>
            <a:off x="4281053" y="5304068"/>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6BC6D39-95AA-4483-9DEA-21628216BC58}"/>
              </a:ext>
            </a:extLst>
          </p:cNvPr>
          <p:cNvSpPr/>
          <p:nvPr/>
        </p:nvSpPr>
        <p:spPr>
          <a:xfrm>
            <a:off x="6586039" y="1647312"/>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3B34C96-BC9A-4429-8044-EC86FAA09A68}"/>
              </a:ext>
            </a:extLst>
          </p:cNvPr>
          <p:cNvSpPr/>
          <p:nvPr/>
        </p:nvSpPr>
        <p:spPr>
          <a:xfrm>
            <a:off x="6586039" y="2777225"/>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BB438B3-2729-4E74-B8C5-AA271E36EB74}"/>
              </a:ext>
            </a:extLst>
          </p:cNvPr>
          <p:cNvSpPr/>
          <p:nvPr/>
        </p:nvSpPr>
        <p:spPr>
          <a:xfrm>
            <a:off x="6618594" y="3709454"/>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CF0BFDD-5478-466A-9127-417FADA7C513}"/>
              </a:ext>
            </a:extLst>
          </p:cNvPr>
          <p:cNvSpPr/>
          <p:nvPr/>
        </p:nvSpPr>
        <p:spPr>
          <a:xfrm>
            <a:off x="6628923" y="5290930"/>
            <a:ext cx="623455" cy="609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FD3FD61-7BE6-4FCC-A6DB-961E72DA35D5}"/>
              </a:ext>
            </a:extLst>
          </p:cNvPr>
          <p:cNvSpPr/>
          <p:nvPr/>
        </p:nvSpPr>
        <p:spPr>
          <a:xfrm>
            <a:off x="9483437" y="2192193"/>
            <a:ext cx="1911928" cy="595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21" name="Rectangle: Rounded Corners 20">
            <a:extLst>
              <a:ext uri="{FF2B5EF4-FFF2-40B4-BE49-F238E27FC236}">
                <a16:creationId xmlns:a16="http://schemas.microsoft.com/office/drawing/2014/main" id="{0274F9F6-ED1E-4309-9BAE-6129CFC15913}"/>
              </a:ext>
            </a:extLst>
          </p:cNvPr>
          <p:cNvSpPr/>
          <p:nvPr/>
        </p:nvSpPr>
        <p:spPr>
          <a:xfrm>
            <a:off x="9483437" y="3032817"/>
            <a:ext cx="1911928" cy="595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 Bottom</a:t>
            </a:r>
          </a:p>
        </p:txBody>
      </p:sp>
      <p:sp>
        <p:nvSpPr>
          <p:cNvPr id="22" name="Rectangle: Rounded Corners 21">
            <a:extLst>
              <a:ext uri="{FF2B5EF4-FFF2-40B4-BE49-F238E27FC236}">
                <a16:creationId xmlns:a16="http://schemas.microsoft.com/office/drawing/2014/main" id="{D8E45DD4-B366-4BAB-AE95-1BD939AA2F3B}"/>
              </a:ext>
            </a:extLst>
          </p:cNvPr>
          <p:cNvSpPr/>
          <p:nvPr/>
        </p:nvSpPr>
        <p:spPr>
          <a:xfrm>
            <a:off x="9455732" y="3954099"/>
            <a:ext cx="1911928" cy="595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 Left</a:t>
            </a:r>
          </a:p>
        </p:txBody>
      </p:sp>
      <p:sp>
        <p:nvSpPr>
          <p:cNvPr id="23" name="Rectangle: Rounded Corners 22">
            <a:extLst>
              <a:ext uri="{FF2B5EF4-FFF2-40B4-BE49-F238E27FC236}">
                <a16:creationId xmlns:a16="http://schemas.microsoft.com/office/drawing/2014/main" id="{4A800C9F-451C-4843-B88F-3AA2636E7D5C}"/>
              </a:ext>
            </a:extLst>
          </p:cNvPr>
          <p:cNvSpPr/>
          <p:nvPr/>
        </p:nvSpPr>
        <p:spPr>
          <a:xfrm>
            <a:off x="9457608" y="4817564"/>
            <a:ext cx="1911928" cy="595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 Right</a:t>
            </a:r>
          </a:p>
        </p:txBody>
      </p:sp>
      <p:cxnSp>
        <p:nvCxnSpPr>
          <p:cNvPr id="25" name="Straight Connector 24">
            <a:extLst>
              <a:ext uri="{FF2B5EF4-FFF2-40B4-BE49-F238E27FC236}">
                <a16:creationId xmlns:a16="http://schemas.microsoft.com/office/drawing/2014/main" id="{206AF674-38C0-4864-9F30-35EDFA59CF28}"/>
              </a:ext>
            </a:extLst>
          </p:cNvPr>
          <p:cNvCxnSpPr>
            <a:cxnSpLocks/>
            <a:stCxn id="4" idx="0"/>
            <a:endCxn id="12" idx="2"/>
          </p:cNvCxnSpPr>
          <p:nvPr/>
        </p:nvCxnSpPr>
        <p:spPr>
          <a:xfrm flipV="1">
            <a:off x="2625436" y="2007885"/>
            <a:ext cx="1632966" cy="125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1F8723-5CA8-458A-85DC-0CF3F12B2A31}"/>
              </a:ext>
            </a:extLst>
          </p:cNvPr>
          <p:cNvCxnSpPr>
            <a:cxnSpLocks/>
            <a:stCxn id="4" idx="7"/>
            <a:endCxn id="14" idx="1"/>
          </p:cNvCxnSpPr>
          <p:nvPr/>
        </p:nvCxnSpPr>
        <p:spPr>
          <a:xfrm>
            <a:off x="2845860" y="2222873"/>
            <a:ext cx="1526497" cy="595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ACBBBF-ABCF-4A73-B093-8F420C54E2DD}"/>
              </a:ext>
            </a:extLst>
          </p:cNvPr>
          <p:cNvCxnSpPr>
            <a:cxnSpLocks/>
            <a:stCxn id="4" idx="6"/>
            <a:endCxn id="13" idx="1"/>
          </p:cNvCxnSpPr>
          <p:nvPr/>
        </p:nvCxnSpPr>
        <p:spPr>
          <a:xfrm>
            <a:off x="2937163" y="2438397"/>
            <a:ext cx="1435193" cy="1320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3A381B-6107-48DD-BDC1-4697A9824310}"/>
              </a:ext>
            </a:extLst>
          </p:cNvPr>
          <p:cNvCxnSpPr>
            <a:cxnSpLocks/>
            <a:stCxn id="4" idx="5"/>
            <a:endCxn id="15" idx="1"/>
          </p:cNvCxnSpPr>
          <p:nvPr/>
        </p:nvCxnSpPr>
        <p:spPr>
          <a:xfrm>
            <a:off x="2845860" y="2653920"/>
            <a:ext cx="1526496" cy="2739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58E266-69E6-4990-A833-5597271CB0A9}"/>
              </a:ext>
            </a:extLst>
          </p:cNvPr>
          <p:cNvCxnSpPr>
            <a:cxnSpLocks/>
            <a:stCxn id="9" idx="5"/>
            <a:endCxn id="15" idx="2"/>
          </p:cNvCxnSpPr>
          <p:nvPr/>
        </p:nvCxnSpPr>
        <p:spPr>
          <a:xfrm>
            <a:off x="2845858" y="3457043"/>
            <a:ext cx="1435195" cy="2151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93B658-D9DA-4AF1-80D1-BC3F9851C4DF}"/>
              </a:ext>
            </a:extLst>
          </p:cNvPr>
          <p:cNvCxnSpPr>
            <a:cxnSpLocks/>
            <a:stCxn id="9" idx="6"/>
            <a:endCxn id="13" idx="2"/>
          </p:cNvCxnSpPr>
          <p:nvPr/>
        </p:nvCxnSpPr>
        <p:spPr>
          <a:xfrm>
            <a:off x="2937161" y="3241520"/>
            <a:ext cx="1343892" cy="732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CEE8FE-CB9B-4DCA-9662-F3CC8E49FE77}"/>
              </a:ext>
            </a:extLst>
          </p:cNvPr>
          <p:cNvCxnSpPr>
            <a:cxnSpLocks/>
            <a:stCxn id="9" idx="7"/>
            <a:endCxn id="12" idx="3"/>
          </p:cNvCxnSpPr>
          <p:nvPr/>
        </p:nvCxnSpPr>
        <p:spPr>
          <a:xfrm flipV="1">
            <a:off x="2845858" y="2223408"/>
            <a:ext cx="1503847" cy="802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C854DA-F49B-44FE-82DB-B7E46850EB92}"/>
              </a:ext>
            </a:extLst>
          </p:cNvPr>
          <p:cNvCxnSpPr>
            <a:cxnSpLocks/>
            <a:stCxn id="9" idx="0"/>
            <a:endCxn id="14" idx="1"/>
          </p:cNvCxnSpPr>
          <p:nvPr/>
        </p:nvCxnSpPr>
        <p:spPr>
          <a:xfrm flipV="1">
            <a:off x="2625434" y="2818169"/>
            <a:ext cx="1746923" cy="118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7316713-9F47-4F8A-8EA5-F9FF46633C19}"/>
              </a:ext>
            </a:extLst>
          </p:cNvPr>
          <p:cNvCxnSpPr>
            <a:cxnSpLocks/>
            <a:stCxn id="10" idx="5"/>
            <a:endCxn id="15" idx="3"/>
          </p:cNvCxnSpPr>
          <p:nvPr/>
        </p:nvCxnSpPr>
        <p:spPr>
          <a:xfrm>
            <a:off x="2845858" y="4260166"/>
            <a:ext cx="1526498" cy="1564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A1A53E5-7AA3-4152-82DF-69B7EB4E72BB}"/>
              </a:ext>
            </a:extLst>
          </p:cNvPr>
          <p:cNvCxnSpPr>
            <a:cxnSpLocks/>
            <a:stCxn id="10" idx="6"/>
            <a:endCxn id="13" idx="3"/>
          </p:cNvCxnSpPr>
          <p:nvPr/>
        </p:nvCxnSpPr>
        <p:spPr>
          <a:xfrm>
            <a:off x="2937161" y="4044643"/>
            <a:ext cx="1435195" cy="145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2A9B59-51AE-4C51-9D4F-8FA6F99A802F}"/>
              </a:ext>
            </a:extLst>
          </p:cNvPr>
          <p:cNvCxnSpPr>
            <a:cxnSpLocks/>
            <a:stCxn id="10" idx="7"/>
            <a:endCxn id="14" idx="2"/>
          </p:cNvCxnSpPr>
          <p:nvPr/>
        </p:nvCxnSpPr>
        <p:spPr>
          <a:xfrm flipV="1">
            <a:off x="2845858" y="3033693"/>
            <a:ext cx="1435196" cy="795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3C4ACB2-012E-4361-96C2-320DD77FD705}"/>
              </a:ext>
            </a:extLst>
          </p:cNvPr>
          <p:cNvCxnSpPr>
            <a:cxnSpLocks/>
            <a:stCxn id="10" idx="0"/>
            <a:endCxn id="12" idx="3"/>
          </p:cNvCxnSpPr>
          <p:nvPr/>
        </p:nvCxnSpPr>
        <p:spPr>
          <a:xfrm flipV="1">
            <a:off x="2625434" y="2223408"/>
            <a:ext cx="1724271" cy="1516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11EF12B-1533-413B-A304-BA656208FB0B}"/>
              </a:ext>
            </a:extLst>
          </p:cNvPr>
          <p:cNvCxnSpPr>
            <a:cxnSpLocks/>
            <a:stCxn id="12" idx="4"/>
            <a:endCxn id="11" idx="7"/>
          </p:cNvCxnSpPr>
          <p:nvPr/>
        </p:nvCxnSpPr>
        <p:spPr>
          <a:xfrm flipH="1">
            <a:off x="2845858" y="2312681"/>
            <a:ext cx="1724272" cy="275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F4D6F7D-754A-4883-ADEC-53D321CD9C0F}"/>
              </a:ext>
            </a:extLst>
          </p:cNvPr>
          <p:cNvCxnSpPr>
            <a:cxnSpLocks/>
            <a:stCxn id="11" idx="6"/>
            <a:endCxn id="14" idx="3"/>
          </p:cNvCxnSpPr>
          <p:nvPr/>
        </p:nvCxnSpPr>
        <p:spPr>
          <a:xfrm flipV="1">
            <a:off x="2937161" y="3249216"/>
            <a:ext cx="1435196" cy="2029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D85782C-0B04-4FC2-88D8-27D47CFC8F65}"/>
              </a:ext>
            </a:extLst>
          </p:cNvPr>
          <p:cNvCxnSpPr>
            <a:cxnSpLocks/>
            <a:stCxn id="11" idx="5"/>
            <a:endCxn id="13" idx="3"/>
          </p:cNvCxnSpPr>
          <p:nvPr/>
        </p:nvCxnSpPr>
        <p:spPr>
          <a:xfrm flipV="1">
            <a:off x="2845858" y="4189967"/>
            <a:ext cx="1526498" cy="130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16AD5D8-4D59-465B-96AB-46CDCA89E68B}"/>
              </a:ext>
            </a:extLst>
          </p:cNvPr>
          <p:cNvCxnSpPr>
            <a:cxnSpLocks/>
            <a:stCxn id="11" idx="4"/>
            <a:endCxn id="15" idx="4"/>
          </p:cNvCxnSpPr>
          <p:nvPr/>
        </p:nvCxnSpPr>
        <p:spPr>
          <a:xfrm>
            <a:off x="2625434" y="5583376"/>
            <a:ext cx="1967347" cy="330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A22CEB5-BF2C-49B9-9404-57957A6BFF9B}"/>
              </a:ext>
            </a:extLst>
          </p:cNvPr>
          <p:cNvCxnSpPr>
            <a:cxnSpLocks/>
            <a:stCxn id="12" idx="7"/>
            <a:endCxn id="16" idx="1"/>
          </p:cNvCxnSpPr>
          <p:nvPr/>
        </p:nvCxnSpPr>
        <p:spPr>
          <a:xfrm flipV="1">
            <a:off x="4790554" y="1736585"/>
            <a:ext cx="1886788" cy="55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09226AC-8DE0-4E0F-9A76-BF041BACEC74}"/>
              </a:ext>
            </a:extLst>
          </p:cNvPr>
          <p:cNvCxnSpPr>
            <a:cxnSpLocks/>
            <a:stCxn id="12" idx="7"/>
            <a:endCxn id="17" idx="1"/>
          </p:cNvCxnSpPr>
          <p:nvPr/>
        </p:nvCxnSpPr>
        <p:spPr>
          <a:xfrm>
            <a:off x="4790554" y="1792361"/>
            <a:ext cx="1886788" cy="1074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911358-EFF2-4B08-8686-43A3C23F1350}"/>
              </a:ext>
            </a:extLst>
          </p:cNvPr>
          <p:cNvCxnSpPr>
            <a:cxnSpLocks/>
            <a:stCxn id="12" idx="5"/>
            <a:endCxn id="18" idx="0"/>
          </p:cNvCxnSpPr>
          <p:nvPr/>
        </p:nvCxnSpPr>
        <p:spPr>
          <a:xfrm>
            <a:off x="4790554" y="2223408"/>
            <a:ext cx="2139768" cy="1486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AC58902-B6A6-41D1-A743-E5D4AB0F9502}"/>
              </a:ext>
            </a:extLst>
          </p:cNvPr>
          <p:cNvCxnSpPr>
            <a:cxnSpLocks/>
            <a:stCxn id="12" idx="5"/>
            <a:endCxn id="19" idx="0"/>
          </p:cNvCxnSpPr>
          <p:nvPr/>
        </p:nvCxnSpPr>
        <p:spPr>
          <a:xfrm>
            <a:off x="4790554" y="2223408"/>
            <a:ext cx="2150097" cy="3067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841139-544D-420C-B77B-F2C2F86AEFAC}"/>
              </a:ext>
            </a:extLst>
          </p:cNvPr>
          <p:cNvCxnSpPr>
            <a:cxnSpLocks/>
            <a:stCxn id="14" idx="5"/>
            <a:endCxn id="19" idx="1"/>
          </p:cNvCxnSpPr>
          <p:nvPr/>
        </p:nvCxnSpPr>
        <p:spPr>
          <a:xfrm>
            <a:off x="4813206" y="3249216"/>
            <a:ext cx="1907020" cy="2130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6155EAC-8C58-4835-8700-560EFB33F47F}"/>
              </a:ext>
            </a:extLst>
          </p:cNvPr>
          <p:cNvCxnSpPr>
            <a:cxnSpLocks/>
            <a:stCxn id="12" idx="6"/>
            <a:endCxn id="18" idx="1"/>
          </p:cNvCxnSpPr>
          <p:nvPr/>
        </p:nvCxnSpPr>
        <p:spPr>
          <a:xfrm>
            <a:off x="4881857" y="2007885"/>
            <a:ext cx="1828040" cy="1790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963B47D-F88E-4631-9F4F-A09E3E995E44}"/>
              </a:ext>
            </a:extLst>
          </p:cNvPr>
          <p:cNvCxnSpPr>
            <a:cxnSpLocks/>
            <a:stCxn id="14" idx="6"/>
            <a:endCxn id="17" idx="2"/>
          </p:cNvCxnSpPr>
          <p:nvPr/>
        </p:nvCxnSpPr>
        <p:spPr>
          <a:xfrm>
            <a:off x="4904509" y="3033693"/>
            <a:ext cx="1681530" cy="48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F71576-D3C0-450B-9DB7-F12C404A9097}"/>
              </a:ext>
            </a:extLst>
          </p:cNvPr>
          <p:cNvCxnSpPr>
            <a:cxnSpLocks/>
            <a:stCxn id="14" idx="7"/>
            <a:endCxn id="18" idx="2"/>
          </p:cNvCxnSpPr>
          <p:nvPr/>
        </p:nvCxnSpPr>
        <p:spPr>
          <a:xfrm>
            <a:off x="4813206" y="2818169"/>
            <a:ext cx="1805388" cy="1196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AF8E91D-2F59-480C-9BEC-8135BAE01477}"/>
              </a:ext>
            </a:extLst>
          </p:cNvPr>
          <p:cNvCxnSpPr>
            <a:cxnSpLocks/>
            <a:stCxn id="14" idx="0"/>
            <a:endCxn id="16" idx="2"/>
          </p:cNvCxnSpPr>
          <p:nvPr/>
        </p:nvCxnSpPr>
        <p:spPr>
          <a:xfrm flipV="1">
            <a:off x="4592782" y="1952109"/>
            <a:ext cx="1993257" cy="776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DDE5B5E-ED15-46A3-A2F4-11999BFFA8A0}"/>
              </a:ext>
            </a:extLst>
          </p:cNvPr>
          <p:cNvCxnSpPr>
            <a:cxnSpLocks/>
            <a:stCxn id="13" idx="5"/>
            <a:endCxn id="19" idx="2"/>
          </p:cNvCxnSpPr>
          <p:nvPr/>
        </p:nvCxnSpPr>
        <p:spPr>
          <a:xfrm>
            <a:off x="4813205" y="4189967"/>
            <a:ext cx="1815718" cy="140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F13AC5-D543-4BF8-9780-E8594A8C61A0}"/>
              </a:ext>
            </a:extLst>
          </p:cNvPr>
          <p:cNvCxnSpPr>
            <a:cxnSpLocks/>
            <a:stCxn id="13" idx="0"/>
            <a:endCxn id="16" idx="3"/>
          </p:cNvCxnSpPr>
          <p:nvPr/>
        </p:nvCxnSpPr>
        <p:spPr>
          <a:xfrm flipV="1">
            <a:off x="4592781" y="2167632"/>
            <a:ext cx="2084561" cy="150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1B99B7F-3850-435D-8C3E-24A5C5DF7260}"/>
              </a:ext>
            </a:extLst>
          </p:cNvPr>
          <p:cNvCxnSpPr>
            <a:cxnSpLocks/>
            <a:stCxn id="13" idx="7"/>
            <a:endCxn id="17" idx="3"/>
          </p:cNvCxnSpPr>
          <p:nvPr/>
        </p:nvCxnSpPr>
        <p:spPr>
          <a:xfrm flipV="1">
            <a:off x="4813205" y="3297545"/>
            <a:ext cx="1864137" cy="46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D7B2C4A-FFD2-41F4-96BB-ED935963036A}"/>
              </a:ext>
            </a:extLst>
          </p:cNvPr>
          <p:cNvCxnSpPr>
            <a:cxnSpLocks/>
            <a:stCxn id="13" idx="6"/>
            <a:endCxn id="18" idx="3"/>
          </p:cNvCxnSpPr>
          <p:nvPr/>
        </p:nvCxnSpPr>
        <p:spPr>
          <a:xfrm>
            <a:off x="4904508" y="3974444"/>
            <a:ext cx="1805389" cy="255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2F6ACA9-1160-4F84-A370-DE05BC3FA6A3}"/>
              </a:ext>
            </a:extLst>
          </p:cNvPr>
          <p:cNvCxnSpPr>
            <a:cxnSpLocks/>
            <a:stCxn id="15" idx="5"/>
            <a:endCxn id="19" idx="3"/>
          </p:cNvCxnSpPr>
          <p:nvPr/>
        </p:nvCxnSpPr>
        <p:spPr>
          <a:xfrm flipV="1">
            <a:off x="4813205" y="5811250"/>
            <a:ext cx="1907021" cy="13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8696668-9C65-483C-B01B-F7744C77DEAA}"/>
              </a:ext>
            </a:extLst>
          </p:cNvPr>
          <p:cNvCxnSpPr>
            <a:cxnSpLocks/>
            <a:stCxn id="15" idx="6"/>
            <a:endCxn id="18" idx="4"/>
          </p:cNvCxnSpPr>
          <p:nvPr/>
        </p:nvCxnSpPr>
        <p:spPr>
          <a:xfrm flipV="1">
            <a:off x="4904508" y="4319047"/>
            <a:ext cx="2025814" cy="1289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F668AD3-CB9E-4E06-8DD5-771034030A64}"/>
              </a:ext>
            </a:extLst>
          </p:cNvPr>
          <p:cNvCxnSpPr>
            <a:cxnSpLocks/>
            <a:stCxn id="15" idx="7"/>
            <a:endCxn id="17" idx="4"/>
          </p:cNvCxnSpPr>
          <p:nvPr/>
        </p:nvCxnSpPr>
        <p:spPr>
          <a:xfrm flipV="1">
            <a:off x="4813205" y="3386818"/>
            <a:ext cx="2084562" cy="2006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D03362-EC13-465E-86DA-E86C823859EE}"/>
              </a:ext>
            </a:extLst>
          </p:cNvPr>
          <p:cNvCxnSpPr>
            <a:cxnSpLocks/>
            <a:stCxn id="15" idx="0"/>
            <a:endCxn id="16" idx="2"/>
          </p:cNvCxnSpPr>
          <p:nvPr/>
        </p:nvCxnSpPr>
        <p:spPr>
          <a:xfrm flipV="1">
            <a:off x="4592781" y="1952109"/>
            <a:ext cx="1993258" cy="3351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36BD173-E8F0-4466-98CB-03AB454081CD}"/>
              </a:ext>
            </a:extLst>
          </p:cNvPr>
          <p:cNvCxnSpPr>
            <a:cxnSpLocks/>
            <a:stCxn id="16" idx="7"/>
            <a:endCxn id="20" idx="1"/>
          </p:cNvCxnSpPr>
          <p:nvPr/>
        </p:nvCxnSpPr>
        <p:spPr>
          <a:xfrm>
            <a:off x="7118191" y="1736585"/>
            <a:ext cx="2365246" cy="753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D5170D4-0760-41FF-8A7F-AE5D965FA97B}"/>
              </a:ext>
            </a:extLst>
          </p:cNvPr>
          <p:cNvCxnSpPr>
            <a:cxnSpLocks/>
            <a:stCxn id="17" idx="0"/>
            <a:endCxn id="20" idx="1"/>
          </p:cNvCxnSpPr>
          <p:nvPr/>
        </p:nvCxnSpPr>
        <p:spPr>
          <a:xfrm flipV="1">
            <a:off x="6897767" y="2489842"/>
            <a:ext cx="2585670" cy="287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43A6B3-B48C-44B6-A63F-328CCB713B5B}"/>
              </a:ext>
            </a:extLst>
          </p:cNvPr>
          <p:cNvCxnSpPr>
            <a:cxnSpLocks/>
            <a:stCxn id="18" idx="0"/>
            <a:endCxn id="20" idx="1"/>
          </p:cNvCxnSpPr>
          <p:nvPr/>
        </p:nvCxnSpPr>
        <p:spPr>
          <a:xfrm flipV="1">
            <a:off x="6930322" y="2489842"/>
            <a:ext cx="2553115" cy="1219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BB35D0D-B907-4F73-9BAE-AE10B9370678}"/>
              </a:ext>
            </a:extLst>
          </p:cNvPr>
          <p:cNvCxnSpPr>
            <a:cxnSpLocks/>
            <a:stCxn id="19" idx="0"/>
            <a:endCxn id="20" idx="1"/>
          </p:cNvCxnSpPr>
          <p:nvPr/>
        </p:nvCxnSpPr>
        <p:spPr>
          <a:xfrm flipV="1">
            <a:off x="6940651" y="2489842"/>
            <a:ext cx="2542786" cy="2801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329E7B8-429C-4AC2-A159-F6261943CB58}"/>
              </a:ext>
            </a:extLst>
          </p:cNvPr>
          <p:cNvCxnSpPr>
            <a:cxnSpLocks/>
            <a:stCxn id="16" idx="6"/>
            <a:endCxn id="21" idx="1"/>
          </p:cNvCxnSpPr>
          <p:nvPr/>
        </p:nvCxnSpPr>
        <p:spPr>
          <a:xfrm>
            <a:off x="7209494" y="1952109"/>
            <a:ext cx="2273943" cy="1378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3E1716E-319C-45EE-9A46-730E783E3B5A}"/>
              </a:ext>
            </a:extLst>
          </p:cNvPr>
          <p:cNvCxnSpPr>
            <a:cxnSpLocks/>
            <a:stCxn id="17" idx="7"/>
            <a:endCxn id="21" idx="1"/>
          </p:cNvCxnSpPr>
          <p:nvPr/>
        </p:nvCxnSpPr>
        <p:spPr>
          <a:xfrm>
            <a:off x="7118191" y="2866498"/>
            <a:ext cx="2365246" cy="463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2FF6B1F-F24F-4FD8-9248-940A86D56390}"/>
              </a:ext>
            </a:extLst>
          </p:cNvPr>
          <p:cNvCxnSpPr>
            <a:cxnSpLocks/>
            <a:stCxn id="18" idx="6"/>
            <a:endCxn id="21" idx="1"/>
          </p:cNvCxnSpPr>
          <p:nvPr/>
        </p:nvCxnSpPr>
        <p:spPr>
          <a:xfrm flipV="1">
            <a:off x="7242049" y="3330466"/>
            <a:ext cx="2241388" cy="683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5534963-803A-4C5F-868D-32BFAB13AD62}"/>
              </a:ext>
            </a:extLst>
          </p:cNvPr>
          <p:cNvCxnSpPr>
            <a:cxnSpLocks/>
            <a:stCxn id="19" idx="7"/>
            <a:endCxn id="21" idx="1"/>
          </p:cNvCxnSpPr>
          <p:nvPr/>
        </p:nvCxnSpPr>
        <p:spPr>
          <a:xfrm flipV="1">
            <a:off x="7161075" y="3330466"/>
            <a:ext cx="2322362" cy="2049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6C21BF8-E2A2-45B4-BC37-5386A550FA48}"/>
              </a:ext>
            </a:extLst>
          </p:cNvPr>
          <p:cNvCxnSpPr>
            <a:cxnSpLocks/>
            <a:stCxn id="16" idx="5"/>
            <a:endCxn id="22" idx="1"/>
          </p:cNvCxnSpPr>
          <p:nvPr/>
        </p:nvCxnSpPr>
        <p:spPr>
          <a:xfrm>
            <a:off x="7118191" y="2167632"/>
            <a:ext cx="2337541" cy="2084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2B9BD36-81B1-4D83-9C31-36608A629584}"/>
              </a:ext>
            </a:extLst>
          </p:cNvPr>
          <p:cNvCxnSpPr>
            <a:cxnSpLocks/>
            <a:stCxn id="17" idx="6"/>
            <a:endCxn id="22" idx="1"/>
          </p:cNvCxnSpPr>
          <p:nvPr/>
        </p:nvCxnSpPr>
        <p:spPr>
          <a:xfrm>
            <a:off x="7209494" y="3082022"/>
            <a:ext cx="2246238" cy="1169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5E2C902-79DB-4C7A-8ED6-C6568A6ED2AF}"/>
              </a:ext>
            </a:extLst>
          </p:cNvPr>
          <p:cNvCxnSpPr>
            <a:cxnSpLocks/>
            <a:stCxn id="18" idx="6"/>
            <a:endCxn id="22" idx="1"/>
          </p:cNvCxnSpPr>
          <p:nvPr/>
        </p:nvCxnSpPr>
        <p:spPr>
          <a:xfrm>
            <a:off x="7242049" y="4014251"/>
            <a:ext cx="2213683" cy="237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100859-AAEC-4E85-8961-3FC6D5C93670}"/>
              </a:ext>
            </a:extLst>
          </p:cNvPr>
          <p:cNvCxnSpPr>
            <a:cxnSpLocks/>
            <a:stCxn id="19" idx="6"/>
            <a:endCxn id="22" idx="1"/>
          </p:cNvCxnSpPr>
          <p:nvPr/>
        </p:nvCxnSpPr>
        <p:spPr>
          <a:xfrm flipV="1">
            <a:off x="7252378" y="4251748"/>
            <a:ext cx="2203354" cy="1343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9D73CA8-B2FF-4108-AA32-4751E4386A24}"/>
              </a:ext>
            </a:extLst>
          </p:cNvPr>
          <p:cNvCxnSpPr>
            <a:cxnSpLocks/>
            <a:stCxn id="16" idx="6"/>
            <a:endCxn id="23" idx="1"/>
          </p:cNvCxnSpPr>
          <p:nvPr/>
        </p:nvCxnSpPr>
        <p:spPr>
          <a:xfrm>
            <a:off x="7209494" y="1952109"/>
            <a:ext cx="2248114" cy="316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FF6C6F2-C24C-4010-BB13-6D161D163477}"/>
              </a:ext>
            </a:extLst>
          </p:cNvPr>
          <p:cNvCxnSpPr>
            <a:cxnSpLocks/>
            <a:stCxn id="17" idx="5"/>
            <a:endCxn id="23" idx="1"/>
          </p:cNvCxnSpPr>
          <p:nvPr/>
        </p:nvCxnSpPr>
        <p:spPr>
          <a:xfrm>
            <a:off x="7118191" y="3297545"/>
            <a:ext cx="2339417" cy="1817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AA057B1-C3AB-4C20-A281-25FB85EDCBBD}"/>
              </a:ext>
            </a:extLst>
          </p:cNvPr>
          <p:cNvCxnSpPr>
            <a:cxnSpLocks/>
            <a:stCxn id="18" idx="5"/>
            <a:endCxn id="23" idx="1"/>
          </p:cNvCxnSpPr>
          <p:nvPr/>
        </p:nvCxnSpPr>
        <p:spPr>
          <a:xfrm>
            <a:off x="7150746" y="4229774"/>
            <a:ext cx="2306862" cy="885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04A0990-40DC-4E8D-811E-7DEDCD132076}"/>
              </a:ext>
            </a:extLst>
          </p:cNvPr>
          <p:cNvCxnSpPr>
            <a:cxnSpLocks/>
            <a:stCxn id="19" idx="5"/>
            <a:endCxn id="23" idx="1"/>
          </p:cNvCxnSpPr>
          <p:nvPr/>
        </p:nvCxnSpPr>
        <p:spPr>
          <a:xfrm flipV="1">
            <a:off x="7161075" y="5115213"/>
            <a:ext cx="2296533" cy="696037"/>
          </a:xfrm>
          <a:prstGeom prst="line">
            <a:avLst/>
          </a:prstGeom>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4B8A615E-90AA-48A3-B252-EA86B24CA963}"/>
              </a:ext>
            </a:extLst>
          </p:cNvPr>
          <p:cNvSpPr/>
          <p:nvPr/>
        </p:nvSpPr>
        <p:spPr>
          <a:xfrm>
            <a:off x="9832314" y="5705801"/>
            <a:ext cx="1136072" cy="3030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1"/>
                </a:solidFill>
              </a:rPr>
              <a:t>Actions</a:t>
            </a:r>
          </a:p>
        </p:txBody>
      </p:sp>
      <p:sp>
        <p:nvSpPr>
          <p:cNvPr id="239" name="Rectangle: Rounded Corners 238">
            <a:extLst>
              <a:ext uri="{FF2B5EF4-FFF2-40B4-BE49-F238E27FC236}">
                <a16:creationId xmlns:a16="http://schemas.microsoft.com/office/drawing/2014/main" id="{7A5EB000-7195-4011-908E-EF2B6362C296}"/>
              </a:ext>
            </a:extLst>
          </p:cNvPr>
          <p:cNvSpPr/>
          <p:nvPr/>
        </p:nvSpPr>
        <p:spPr>
          <a:xfrm>
            <a:off x="5417510" y="1342471"/>
            <a:ext cx="632876" cy="2515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1"/>
                </a:solidFill>
              </a:rPr>
              <a:t>W2</a:t>
            </a:r>
          </a:p>
        </p:txBody>
      </p:sp>
      <p:cxnSp>
        <p:nvCxnSpPr>
          <p:cNvPr id="240" name="Straight Connector 239">
            <a:extLst>
              <a:ext uri="{FF2B5EF4-FFF2-40B4-BE49-F238E27FC236}">
                <a16:creationId xmlns:a16="http://schemas.microsoft.com/office/drawing/2014/main" id="{408A8525-A281-4AC6-8B51-835C328E1374}"/>
              </a:ext>
            </a:extLst>
          </p:cNvPr>
          <p:cNvCxnSpPr>
            <a:cxnSpLocks/>
            <a:stCxn id="17" idx="6"/>
            <a:endCxn id="23" idx="1"/>
          </p:cNvCxnSpPr>
          <p:nvPr/>
        </p:nvCxnSpPr>
        <p:spPr>
          <a:xfrm>
            <a:off x="7209494" y="3082022"/>
            <a:ext cx="2248114" cy="2033191"/>
          </a:xfrm>
          <a:prstGeom prst="line">
            <a:avLst/>
          </a:prstGeom>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B2B88156-8E42-4F80-ACF7-DCF57458BF39}"/>
              </a:ext>
            </a:extLst>
          </p:cNvPr>
          <p:cNvSpPr/>
          <p:nvPr/>
        </p:nvSpPr>
        <p:spPr>
          <a:xfrm>
            <a:off x="3028417" y="1478121"/>
            <a:ext cx="632876" cy="2515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1"/>
                </a:solidFill>
              </a:rPr>
              <a:t>W1</a:t>
            </a:r>
          </a:p>
        </p:txBody>
      </p:sp>
      <p:sp>
        <p:nvSpPr>
          <p:cNvPr id="243" name="Rectangle: Rounded Corners 242">
            <a:extLst>
              <a:ext uri="{FF2B5EF4-FFF2-40B4-BE49-F238E27FC236}">
                <a16:creationId xmlns:a16="http://schemas.microsoft.com/office/drawing/2014/main" id="{D2DF8782-9145-47A3-87F7-16EBE0B67F56}"/>
              </a:ext>
            </a:extLst>
          </p:cNvPr>
          <p:cNvSpPr/>
          <p:nvPr/>
        </p:nvSpPr>
        <p:spPr>
          <a:xfrm>
            <a:off x="8190602" y="1507358"/>
            <a:ext cx="632876" cy="2515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1"/>
                </a:solidFill>
              </a:rPr>
              <a:t>W3</a:t>
            </a:r>
          </a:p>
        </p:txBody>
      </p:sp>
      <p:sp>
        <p:nvSpPr>
          <p:cNvPr id="244" name="Arrow: Right 243">
            <a:extLst>
              <a:ext uri="{FF2B5EF4-FFF2-40B4-BE49-F238E27FC236}">
                <a16:creationId xmlns:a16="http://schemas.microsoft.com/office/drawing/2014/main" id="{CB00AF82-4670-4A4B-83CA-15DAEA2515BC}"/>
              </a:ext>
            </a:extLst>
          </p:cNvPr>
          <p:cNvSpPr/>
          <p:nvPr/>
        </p:nvSpPr>
        <p:spPr>
          <a:xfrm>
            <a:off x="1464216" y="1938827"/>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Arrow: Right 244">
            <a:extLst>
              <a:ext uri="{FF2B5EF4-FFF2-40B4-BE49-F238E27FC236}">
                <a16:creationId xmlns:a16="http://schemas.microsoft.com/office/drawing/2014/main" id="{E117C8B4-E08C-4093-9E2F-577429BC338F}"/>
              </a:ext>
            </a:extLst>
          </p:cNvPr>
          <p:cNvSpPr/>
          <p:nvPr/>
        </p:nvSpPr>
        <p:spPr>
          <a:xfrm>
            <a:off x="1464216" y="2130816"/>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Arrow: Right 245">
            <a:extLst>
              <a:ext uri="{FF2B5EF4-FFF2-40B4-BE49-F238E27FC236}">
                <a16:creationId xmlns:a16="http://schemas.microsoft.com/office/drawing/2014/main" id="{C952A925-6EE2-4A80-B2E7-6B9CF506C222}"/>
              </a:ext>
            </a:extLst>
          </p:cNvPr>
          <p:cNvSpPr/>
          <p:nvPr/>
        </p:nvSpPr>
        <p:spPr>
          <a:xfrm>
            <a:off x="1480567" y="2312681"/>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Arrow: Right 246">
            <a:extLst>
              <a:ext uri="{FF2B5EF4-FFF2-40B4-BE49-F238E27FC236}">
                <a16:creationId xmlns:a16="http://schemas.microsoft.com/office/drawing/2014/main" id="{9BB65824-D1ED-474C-873C-101F2AFA4E96}"/>
              </a:ext>
            </a:extLst>
          </p:cNvPr>
          <p:cNvSpPr/>
          <p:nvPr/>
        </p:nvSpPr>
        <p:spPr>
          <a:xfrm>
            <a:off x="1486591" y="2618536"/>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Arrow: Right 247">
            <a:extLst>
              <a:ext uri="{FF2B5EF4-FFF2-40B4-BE49-F238E27FC236}">
                <a16:creationId xmlns:a16="http://schemas.microsoft.com/office/drawing/2014/main" id="{C0034A56-0B76-4594-BC92-3C9DBEE683F5}"/>
              </a:ext>
            </a:extLst>
          </p:cNvPr>
          <p:cNvSpPr/>
          <p:nvPr/>
        </p:nvSpPr>
        <p:spPr>
          <a:xfrm>
            <a:off x="1502696" y="2918769"/>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Arrow: Right 248">
            <a:extLst>
              <a:ext uri="{FF2B5EF4-FFF2-40B4-BE49-F238E27FC236}">
                <a16:creationId xmlns:a16="http://schemas.microsoft.com/office/drawing/2014/main" id="{6162B618-BE49-49A5-A416-8AD49229702A}"/>
              </a:ext>
            </a:extLst>
          </p:cNvPr>
          <p:cNvSpPr/>
          <p:nvPr/>
        </p:nvSpPr>
        <p:spPr>
          <a:xfrm>
            <a:off x="1476259" y="3236747"/>
            <a:ext cx="447711" cy="115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Arrow: Right 249">
            <a:extLst>
              <a:ext uri="{FF2B5EF4-FFF2-40B4-BE49-F238E27FC236}">
                <a16:creationId xmlns:a16="http://schemas.microsoft.com/office/drawing/2014/main" id="{CF8590DB-7368-4513-A90E-492DDD02BA11}"/>
              </a:ext>
            </a:extLst>
          </p:cNvPr>
          <p:cNvSpPr/>
          <p:nvPr/>
        </p:nvSpPr>
        <p:spPr>
          <a:xfrm>
            <a:off x="1511490" y="4860636"/>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Arrow: Right 250">
            <a:extLst>
              <a:ext uri="{FF2B5EF4-FFF2-40B4-BE49-F238E27FC236}">
                <a16:creationId xmlns:a16="http://schemas.microsoft.com/office/drawing/2014/main" id="{93B9BDE4-901C-4C71-9A82-041AB7632689}"/>
              </a:ext>
            </a:extLst>
          </p:cNvPr>
          <p:cNvSpPr/>
          <p:nvPr/>
        </p:nvSpPr>
        <p:spPr>
          <a:xfrm>
            <a:off x="1493548" y="3445332"/>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Arrow: Right 251">
            <a:extLst>
              <a:ext uri="{FF2B5EF4-FFF2-40B4-BE49-F238E27FC236}">
                <a16:creationId xmlns:a16="http://schemas.microsoft.com/office/drawing/2014/main" id="{29A35F3F-B7A2-49E5-9C7B-58B5C7A0E88A}"/>
              </a:ext>
            </a:extLst>
          </p:cNvPr>
          <p:cNvSpPr/>
          <p:nvPr/>
        </p:nvSpPr>
        <p:spPr>
          <a:xfrm>
            <a:off x="1493548" y="3625416"/>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Arrow: Right 252">
            <a:extLst>
              <a:ext uri="{FF2B5EF4-FFF2-40B4-BE49-F238E27FC236}">
                <a16:creationId xmlns:a16="http://schemas.microsoft.com/office/drawing/2014/main" id="{A7F0B434-C6C1-435A-B68A-563A01D2121F}"/>
              </a:ext>
            </a:extLst>
          </p:cNvPr>
          <p:cNvSpPr/>
          <p:nvPr/>
        </p:nvSpPr>
        <p:spPr>
          <a:xfrm>
            <a:off x="1476820" y="3818995"/>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Arrow: Right 253">
            <a:extLst>
              <a:ext uri="{FF2B5EF4-FFF2-40B4-BE49-F238E27FC236}">
                <a16:creationId xmlns:a16="http://schemas.microsoft.com/office/drawing/2014/main" id="{73C546D1-41A5-4001-B454-0BA6AA01D4D8}"/>
              </a:ext>
            </a:extLst>
          </p:cNvPr>
          <p:cNvSpPr/>
          <p:nvPr/>
        </p:nvSpPr>
        <p:spPr>
          <a:xfrm>
            <a:off x="1505842" y="4236260"/>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Arrow: Right 255">
            <a:extLst>
              <a:ext uri="{FF2B5EF4-FFF2-40B4-BE49-F238E27FC236}">
                <a16:creationId xmlns:a16="http://schemas.microsoft.com/office/drawing/2014/main" id="{F1C55004-7372-47C3-B5BC-D7E1C08DCF91}"/>
              </a:ext>
            </a:extLst>
          </p:cNvPr>
          <p:cNvSpPr/>
          <p:nvPr/>
        </p:nvSpPr>
        <p:spPr>
          <a:xfrm>
            <a:off x="1507717" y="4623418"/>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Arrow: Right 256">
            <a:extLst>
              <a:ext uri="{FF2B5EF4-FFF2-40B4-BE49-F238E27FC236}">
                <a16:creationId xmlns:a16="http://schemas.microsoft.com/office/drawing/2014/main" id="{B03EC71B-F1C7-463B-BC54-6BE1E137E710}"/>
              </a:ext>
            </a:extLst>
          </p:cNvPr>
          <p:cNvSpPr/>
          <p:nvPr/>
        </p:nvSpPr>
        <p:spPr>
          <a:xfrm>
            <a:off x="1498253" y="5063056"/>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Arrow: Right 257">
            <a:extLst>
              <a:ext uri="{FF2B5EF4-FFF2-40B4-BE49-F238E27FC236}">
                <a16:creationId xmlns:a16="http://schemas.microsoft.com/office/drawing/2014/main" id="{9A573DE2-CD50-4E76-8FCB-D00421E83175}"/>
              </a:ext>
            </a:extLst>
          </p:cNvPr>
          <p:cNvSpPr/>
          <p:nvPr/>
        </p:nvSpPr>
        <p:spPr>
          <a:xfrm>
            <a:off x="1500817" y="5580086"/>
            <a:ext cx="447711" cy="12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Connector 259">
            <a:extLst>
              <a:ext uri="{FF2B5EF4-FFF2-40B4-BE49-F238E27FC236}">
                <a16:creationId xmlns:a16="http://schemas.microsoft.com/office/drawing/2014/main" id="{8C167677-1393-40FA-A1A0-B1419A7B843D}"/>
              </a:ext>
            </a:extLst>
          </p:cNvPr>
          <p:cNvCxnSpPr>
            <a:cxnSpLocks/>
            <a:stCxn id="10" idx="4"/>
          </p:cNvCxnSpPr>
          <p:nvPr/>
        </p:nvCxnSpPr>
        <p:spPr>
          <a:xfrm flipH="1">
            <a:off x="2625433" y="4349439"/>
            <a:ext cx="1" cy="169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FCC71D7-F3F4-4663-9477-61A4264F367A}"/>
              </a:ext>
            </a:extLst>
          </p:cNvPr>
          <p:cNvCxnSpPr>
            <a:cxnSpLocks/>
          </p:cNvCxnSpPr>
          <p:nvPr/>
        </p:nvCxnSpPr>
        <p:spPr>
          <a:xfrm>
            <a:off x="4583043" y="4604898"/>
            <a:ext cx="0" cy="10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62F8A7E-0991-4444-A112-198B0E9ED7F5}"/>
              </a:ext>
            </a:extLst>
          </p:cNvPr>
          <p:cNvCxnSpPr>
            <a:cxnSpLocks/>
          </p:cNvCxnSpPr>
          <p:nvPr/>
        </p:nvCxnSpPr>
        <p:spPr>
          <a:xfrm>
            <a:off x="2625433" y="4855553"/>
            <a:ext cx="0" cy="111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27DF3A1-3220-4F1D-9EBE-28624039CFBA}"/>
              </a:ext>
            </a:extLst>
          </p:cNvPr>
          <p:cNvCxnSpPr>
            <a:cxnSpLocks/>
          </p:cNvCxnSpPr>
          <p:nvPr/>
        </p:nvCxnSpPr>
        <p:spPr>
          <a:xfrm>
            <a:off x="2625433" y="4577545"/>
            <a:ext cx="0" cy="10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4EC40DFE-4645-4FDA-AF14-DACE66A65646}"/>
              </a:ext>
            </a:extLst>
          </p:cNvPr>
          <p:cNvCxnSpPr>
            <a:cxnSpLocks/>
          </p:cNvCxnSpPr>
          <p:nvPr/>
        </p:nvCxnSpPr>
        <p:spPr>
          <a:xfrm>
            <a:off x="4592780" y="4785162"/>
            <a:ext cx="0" cy="10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3CD84B31-22A7-443F-9F01-3660AF22A52E}"/>
              </a:ext>
            </a:extLst>
          </p:cNvPr>
          <p:cNvCxnSpPr>
            <a:cxnSpLocks/>
            <a:stCxn id="13" idx="4"/>
          </p:cNvCxnSpPr>
          <p:nvPr/>
        </p:nvCxnSpPr>
        <p:spPr>
          <a:xfrm>
            <a:off x="4592781" y="4279240"/>
            <a:ext cx="0" cy="247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4A747CF-328A-460C-B950-1FE3029817C0}"/>
              </a:ext>
            </a:extLst>
          </p:cNvPr>
          <p:cNvCxnSpPr>
            <a:cxnSpLocks/>
            <a:endCxn id="15" idx="0"/>
          </p:cNvCxnSpPr>
          <p:nvPr/>
        </p:nvCxnSpPr>
        <p:spPr>
          <a:xfrm flipH="1">
            <a:off x="4592781" y="5066564"/>
            <a:ext cx="4746" cy="23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BE9B830-3391-41AB-AF41-0FCC3953E048}"/>
              </a:ext>
            </a:extLst>
          </p:cNvPr>
          <p:cNvCxnSpPr>
            <a:cxnSpLocks/>
            <a:stCxn id="18" idx="4"/>
          </p:cNvCxnSpPr>
          <p:nvPr/>
        </p:nvCxnSpPr>
        <p:spPr>
          <a:xfrm flipH="1">
            <a:off x="6929076" y="4319047"/>
            <a:ext cx="1246" cy="23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16EDCD96-42DD-4016-9801-0BF8FB29E8FE}"/>
              </a:ext>
            </a:extLst>
          </p:cNvPr>
          <p:cNvCxnSpPr>
            <a:cxnSpLocks/>
            <a:endCxn id="19" idx="0"/>
          </p:cNvCxnSpPr>
          <p:nvPr/>
        </p:nvCxnSpPr>
        <p:spPr>
          <a:xfrm>
            <a:off x="6940651" y="4981084"/>
            <a:ext cx="0" cy="309846"/>
          </a:xfrm>
          <a:prstGeom prst="line">
            <a:avLst/>
          </a:prstGeom>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FB109486-48E1-4327-B59C-92FD29DBC247}"/>
              </a:ext>
            </a:extLst>
          </p:cNvPr>
          <p:cNvSpPr/>
          <p:nvPr/>
        </p:nvSpPr>
        <p:spPr>
          <a:xfrm>
            <a:off x="195832" y="2255503"/>
            <a:ext cx="1175211" cy="307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1"/>
                </a:solidFill>
              </a:rPr>
              <a:t>8 </a:t>
            </a:r>
            <a:r>
              <a:rPr lang="en-US" sz="1200" dirty="0">
                <a:solidFill>
                  <a:schemeClr val="accent1"/>
                </a:solidFill>
              </a:rPr>
              <a:t>observations</a:t>
            </a:r>
            <a:endParaRPr lang="en-US" dirty="0">
              <a:solidFill>
                <a:schemeClr val="accent1"/>
              </a:solidFill>
            </a:endParaRPr>
          </a:p>
        </p:txBody>
      </p:sp>
      <p:sp>
        <p:nvSpPr>
          <p:cNvPr id="332" name="Rectangle: Rounded Corners 331">
            <a:extLst>
              <a:ext uri="{FF2B5EF4-FFF2-40B4-BE49-F238E27FC236}">
                <a16:creationId xmlns:a16="http://schemas.microsoft.com/office/drawing/2014/main" id="{98B63DF2-6AB7-457B-A54E-3A08AC1F9B9F}"/>
              </a:ext>
            </a:extLst>
          </p:cNvPr>
          <p:cNvSpPr/>
          <p:nvPr/>
        </p:nvSpPr>
        <p:spPr>
          <a:xfrm>
            <a:off x="181461" y="3101026"/>
            <a:ext cx="1175211" cy="307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1"/>
                </a:solidFill>
              </a:rPr>
              <a:t>8 </a:t>
            </a:r>
            <a:r>
              <a:rPr lang="en-US" sz="1200" dirty="0">
                <a:solidFill>
                  <a:schemeClr val="accent1"/>
                </a:solidFill>
              </a:rPr>
              <a:t>observations</a:t>
            </a:r>
            <a:endParaRPr lang="en-US" dirty="0">
              <a:solidFill>
                <a:schemeClr val="accent1"/>
              </a:solidFill>
            </a:endParaRPr>
          </a:p>
        </p:txBody>
      </p:sp>
      <p:sp>
        <p:nvSpPr>
          <p:cNvPr id="333" name="Rectangle: Rounded Corners 332">
            <a:extLst>
              <a:ext uri="{FF2B5EF4-FFF2-40B4-BE49-F238E27FC236}">
                <a16:creationId xmlns:a16="http://schemas.microsoft.com/office/drawing/2014/main" id="{354F09A1-E1C8-41E1-9847-3BF57619CA53}"/>
              </a:ext>
            </a:extLst>
          </p:cNvPr>
          <p:cNvSpPr/>
          <p:nvPr/>
        </p:nvSpPr>
        <p:spPr>
          <a:xfrm>
            <a:off x="181460" y="3954099"/>
            <a:ext cx="1175211" cy="307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1"/>
                </a:solidFill>
              </a:rPr>
              <a:t>8 </a:t>
            </a:r>
            <a:r>
              <a:rPr lang="en-US" sz="1200" dirty="0">
                <a:solidFill>
                  <a:schemeClr val="accent1"/>
                </a:solidFill>
              </a:rPr>
              <a:t>observations</a:t>
            </a:r>
            <a:endParaRPr lang="en-US" dirty="0">
              <a:solidFill>
                <a:schemeClr val="accent1"/>
              </a:solidFill>
            </a:endParaRPr>
          </a:p>
        </p:txBody>
      </p:sp>
      <p:sp>
        <p:nvSpPr>
          <p:cNvPr id="334" name="Rectangle: Rounded Corners 333">
            <a:extLst>
              <a:ext uri="{FF2B5EF4-FFF2-40B4-BE49-F238E27FC236}">
                <a16:creationId xmlns:a16="http://schemas.microsoft.com/office/drawing/2014/main" id="{0BEC01D9-2663-4D19-8068-3883FE04C790}"/>
              </a:ext>
            </a:extLst>
          </p:cNvPr>
          <p:cNvSpPr/>
          <p:nvPr/>
        </p:nvSpPr>
        <p:spPr>
          <a:xfrm>
            <a:off x="222494" y="5179315"/>
            <a:ext cx="1175211" cy="307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1"/>
                </a:solidFill>
              </a:rPr>
              <a:t>8 </a:t>
            </a:r>
            <a:r>
              <a:rPr lang="en-US" sz="1200" dirty="0">
                <a:solidFill>
                  <a:schemeClr val="accent1"/>
                </a:solidFill>
              </a:rPr>
              <a:t>observations</a:t>
            </a:r>
            <a:endParaRPr lang="en-US" dirty="0">
              <a:solidFill>
                <a:schemeClr val="accent1"/>
              </a:solidFill>
            </a:endParaRPr>
          </a:p>
        </p:txBody>
      </p:sp>
      <p:cxnSp>
        <p:nvCxnSpPr>
          <p:cNvPr id="420" name="Straight Connector 419">
            <a:extLst>
              <a:ext uri="{FF2B5EF4-FFF2-40B4-BE49-F238E27FC236}">
                <a16:creationId xmlns:a16="http://schemas.microsoft.com/office/drawing/2014/main" id="{AE8EECC3-3380-43FD-95E4-6A097C674A0A}"/>
              </a:ext>
            </a:extLst>
          </p:cNvPr>
          <p:cNvCxnSpPr>
            <a:cxnSpLocks/>
          </p:cNvCxnSpPr>
          <p:nvPr/>
        </p:nvCxnSpPr>
        <p:spPr>
          <a:xfrm>
            <a:off x="6940652" y="4686275"/>
            <a:ext cx="0" cy="1692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010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D1393D-DD16-48D0-829D-D187A6766BBC}"/>
              </a:ext>
            </a:extLst>
          </p:cNvPr>
          <p:cNvSpPr>
            <a:spLocks noGrp="1"/>
          </p:cNvSpPr>
          <p:nvPr>
            <p:ph type="title"/>
          </p:nvPr>
        </p:nvSpPr>
        <p:spPr>
          <a:xfrm>
            <a:off x="524256" y="516804"/>
            <a:ext cx="6594189" cy="1625210"/>
          </a:xfrm>
        </p:spPr>
        <p:txBody>
          <a:bodyPr>
            <a:normAutofit/>
          </a:bodyPr>
          <a:lstStyle/>
          <a:p>
            <a:r>
              <a:rPr lang="en-US">
                <a:solidFill>
                  <a:srgbClr val="FFFFFF"/>
                </a:solidFill>
              </a:rPr>
              <a:t>Results</a:t>
            </a:r>
          </a:p>
        </p:txBody>
      </p:sp>
      <p:sp>
        <p:nvSpPr>
          <p:cNvPr id="14" name="Rectangle 1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DC52185D-5979-4075-9F09-8CAB0B567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534" y="2660287"/>
            <a:ext cx="5470330" cy="3646887"/>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058A5CAC-F0AD-4BC9-9DDB-DF22FCA59478}"/>
              </a:ext>
            </a:extLst>
          </p:cNvPr>
          <p:cNvSpPr>
            <a:spLocks noGrp="1"/>
          </p:cNvSpPr>
          <p:nvPr>
            <p:ph idx="1"/>
          </p:nvPr>
        </p:nvSpPr>
        <p:spPr>
          <a:xfrm>
            <a:off x="8029319" y="917725"/>
            <a:ext cx="3424739" cy="4852362"/>
          </a:xfrm>
        </p:spPr>
        <p:txBody>
          <a:bodyPr anchor="ctr">
            <a:normAutofit/>
          </a:bodyPr>
          <a:lstStyle/>
          <a:p>
            <a:pPr marL="0" indent="0">
              <a:buNone/>
            </a:pPr>
            <a:r>
              <a:rPr lang="en-US" sz="1800" dirty="0">
                <a:solidFill>
                  <a:schemeClr val="bg1"/>
                </a:solidFill>
              </a:rPr>
              <a:t>Rewards obtained at each training episode with early stopping</a:t>
            </a:r>
          </a:p>
          <a:p>
            <a:pPr marL="0" indent="0">
              <a:buNone/>
            </a:pPr>
            <a:endParaRPr lang="en-US" sz="1800" dirty="0">
              <a:solidFill>
                <a:schemeClr val="bg1"/>
              </a:solidFill>
            </a:endParaRPr>
          </a:p>
          <a:p>
            <a:pPr marL="0" indent="0">
              <a:buNone/>
            </a:pPr>
            <a:r>
              <a:rPr lang="en-US" sz="1800" dirty="0">
                <a:solidFill>
                  <a:schemeClr val="bg1"/>
                </a:solidFill>
              </a:rPr>
              <a:t>Blue line – reward values per experiment</a:t>
            </a:r>
          </a:p>
          <a:p>
            <a:pPr marL="0" indent="0">
              <a:buNone/>
            </a:pPr>
            <a:endParaRPr lang="en-US" sz="1800" dirty="0">
              <a:solidFill>
                <a:schemeClr val="bg1"/>
              </a:solidFill>
            </a:endParaRPr>
          </a:p>
          <a:p>
            <a:pPr marL="0" indent="0">
              <a:buNone/>
            </a:pPr>
            <a:r>
              <a:rPr lang="en-US" sz="1800" dirty="0">
                <a:solidFill>
                  <a:schemeClr val="bg1"/>
                </a:solidFill>
              </a:rPr>
              <a:t>Orange line – rolling mean for last 1000 episodes.</a:t>
            </a:r>
          </a:p>
          <a:p>
            <a:pPr marL="0" indent="0">
              <a:buNone/>
            </a:pPr>
            <a:endParaRPr lang="en-US" sz="1800" dirty="0">
              <a:solidFill>
                <a:schemeClr val="bg1"/>
              </a:solidFill>
            </a:endParaRPr>
          </a:p>
          <a:p>
            <a:pPr marL="0" indent="0">
              <a:buNone/>
            </a:pPr>
            <a:r>
              <a:rPr lang="en-US" sz="1800" dirty="0">
                <a:solidFill>
                  <a:schemeClr val="bg1"/>
                </a:solidFill>
              </a:rPr>
              <a:t>Reward is positive after 300 episodes.</a:t>
            </a:r>
            <a:endParaRPr lang="en-US" dirty="0">
              <a:solidFill>
                <a:schemeClr val="bg1"/>
              </a:solidFill>
            </a:endParaRPr>
          </a:p>
        </p:txBody>
      </p:sp>
    </p:spTree>
    <p:extLst>
      <p:ext uri="{BB962C8B-B14F-4D97-AF65-F5344CB8AC3E}">
        <p14:creationId xmlns:p14="http://schemas.microsoft.com/office/powerpoint/2010/main" val="131439402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5A231A-A820-4FA5-9D82-3026C71BBEBF}"/>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Knowledge Gained</a:t>
            </a:r>
          </a:p>
        </p:txBody>
      </p:sp>
      <p:graphicFrame>
        <p:nvGraphicFramePr>
          <p:cNvPr id="5" name="Content Placeholder 2">
            <a:extLst>
              <a:ext uri="{FF2B5EF4-FFF2-40B4-BE49-F238E27FC236}">
                <a16:creationId xmlns:a16="http://schemas.microsoft.com/office/drawing/2014/main" id="{EC4BB0D0-9B1E-490E-9516-BFB4C74B09B2}"/>
              </a:ext>
            </a:extLst>
          </p:cNvPr>
          <p:cNvGraphicFramePr>
            <a:graphicFrameLocks noGrp="1"/>
          </p:cNvGraphicFramePr>
          <p:nvPr>
            <p:ph idx="1"/>
            <p:extLst>
              <p:ext uri="{D42A27DB-BD31-4B8C-83A1-F6EECF244321}">
                <p14:modId xmlns:p14="http://schemas.microsoft.com/office/powerpoint/2010/main" val="249790944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65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F3DC1-A622-4211-AD45-8A3F01EF024C}"/>
              </a:ext>
            </a:extLst>
          </p:cNvPr>
          <p:cNvSpPr>
            <a:spLocks noGrp="1"/>
          </p:cNvSpPr>
          <p:nvPr>
            <p:ph type="title"/>
          </p:nvPr>
        </p:nvSpPr>
        <p:spPr>
          <a:xfrm>
            <a:off x="8128990" y="637763"/>
            <a:ext cx="2916358" cy="1627274"/>
          </a:xfrm>
        </p:spPr>
        <p:txBody>
          <a:bodyPr anchor="t">
            <a:normAutofit/>
          </a:bodyPr>
          <a:lstStyle/>
          <a:p>
            <a:r>
              <a:rPr lang="en-US" sz="4000"/>
              <a:t>Extension – Double DQN</a:t>
            </a:r>
          </a:p>
        </p:txBody>
      </p:sp>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E101DBDA-B8B9-4DC1-AC9E-BD8D10C43F0D}"/>
              </a:ext>
            </a:extLst>
          </p:cNvPr>
          <p:cNvPicPr>
            <a:picLocks noChangeAspect="1"/>
          </p:cNvPicPr>
          <p:nvPr/>
        </p:nvPicPr>
        <p:blipFill>
          <a:blip r:embed="rId2"/>
          <a:stretch>
            <a:fillRect/>
          </a:stretch>
        </p:blipFill>
        <p:spPr>
          <a:xfrm>
            <a:off x="1155547" y="1880240"/>
            <a:ext cx="5725584" cy="3091814"/>
          </a:xfrm>
          <a:prstGeom prst="rect">
            <a:avLst/>
          </a:prstGeom>
        </p:spPr>
      </p:pic>
      <p:sp>
        <p:nvSpPr>
          <p:cNvPr id="3" name="Content Placeholder 2">
            <a:extLst>
              <a:ext uri="{FF2B5EF4-FFF2-40B4-BE49-F238E27FC236}">
                <a16:creationId xmlns:a16="http://schemas.microsoft.com/office/drawing/2014/main" id="{5B4B950D-44D2-4AFB-A40B-D813C1138EB1}"/>
              </a:ext>
            </a:extLst>
          </p:cNvPr>
          <p:cNvSpPr>
            <a:spLocks noGrp="1"/>
          </p:cNvSpPr>
          <p:nvPr>
            <p:ph idx="1"/>
          </p:nvPr>
        </p:nvSpPr>
        <p:spPr>
          <a:xfrm>
            <a:off x="8128937" y="2580828"/>
            <a:ext cx="2916406" cy="3633699"/>
          </a:xfrm>
        </p:spPr>
        <p:txBody>
          <a:bodyPr>
            <a:normAutofit/>
          </a:bodyPr>
          <a:lstStyle/>
          <a:p>
            <a:pPr marL="0" indent="0">
              <a:buNone/>
            </a:pPr>
            <a:r>
              <a:rPr lang="en-US" sz="1700" dirty="0"/>
              <a:t>Here I extended the existing neural network using two different function approximators that are trained on different samples, and one is used for selecting the best action and other for evaluating the value of this action. since these two approximators have seen different samples, it is less that they overestimate the same action. Hence the name Double Q-Learning</a:t>
            </a:r>
          </a:p>
        </p:txBody>
      </p:sp>
    </p:spTree>
    <p:extLst>
      <p:ext uri="{BB962C8B-B14F-4D97-AF65-F5344CB8AC3E}">
        <p14:creationId xmlns:p14="http://schemas.microsoft.com/office/powerpoint/2010/main" val="2058878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cket launch">
            <a:extLst>
              <a:ext uri="{FF2B5EF4-FFF2-40B4-BE49-F238E27FC236}">
                <a16:creationId xmlns:a16="http://schemas.microsoft.com/office/drawing/2014/main" id="{EF56C697-E330-411A-AADC-ED93220CA8F3}"/>
              </a:ext>
            </a:extLst>
          </p:cNvPr>
          <p:cNvPicPr>
            <a:picLocks noChangeAspect="1"/>
          </p:cNvPicPr>
          <p:nvPr/>
        </p:nvPicPr>
        <p:blipFill rotWithShape="1">
          <a:blip r:embed="rId2"/>
          <a:srcRect l="13776" t="9091" r="9513"/>
          <a:stretch/>
        </p:blipFill>
        <p:spPr>
          <a:xfrm>
            <a:off x="3729228" y="10"/>
            <a:ext cx="8462772" cy="6857990"/>
          </a:xfrm>
          <a:prstGeom prst="rect">
            <a:avLst/>
          </a:prstGeom>
        </p:spPr>
      </p:pic>
      <p:sp>
        <p:nvSpPr>
          <p:cNvPr id="21"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866BDE-FE77-4461-B832-48B326292455}"/>
              </a:ext>
            </a:extLst>
          </p:cNvPr>
          <p:cNvSpPr>
            <a:spLocks noGrp="1"/>
          </p:cNvSpPr>
          <p:nvPr>
            <p:ph type="title"/>
          </p:nvPr>
        </p:nvSpPr>
        <p:spPr>
          <a:xfrm>
            <a:off x="424815" y="932688"/>
            <a:ext cx="4325597" cy="628903"/>
          </a:xfrm>
        </p:spPr>
        <p:txBody>
          <a:bodyPr anchor="b">
            <a:normAutofit/>
          </a:bodyPr>
          <a:lstStyle/>
          <a:p>
            <a:r>
              <a:rPr lang="en-US" sz="2800" dirty="0"/>
              <a:t>Conclusion </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707CD3-0184-49C0-9D46-40DF139A85B8}"/>
              </a:ext>
            </a:extLst>
          </p:cNvPr>
          <p:cNvSpPr>
            <a:spLocks noGrp="1"/>
          </p:cNvSpPr>
          <p:nvPr>
            <p:ph idx="1"/>
          </p:nvPr>
        </p:nvSpPr>
        <p:spPr>
          <a:xfrm>
            <a:off x="371093" y="2718054"/>
            <a:ext cx="5724907" cy="3941548"/>
          </a:xfrm>
        </p:spPr>
        <p:txBody>
          <a:bodyPr anchor="t">
            <a:normAutofit fontScale="62500" lnSpcReduction="20000"/>
          </a:bodyPr>
          <a:lstStyle/>
          <a:p>
            <a:r>
              <a:rPr lang="en-US" sz="2900" dirty="0"/>
              <a:t>The experiments conducted as part of this project solved the Lunar Lander Environment using DQN Algorithm with Soft Updates. It is observed that the weight propagation parameter τ and weight decay parameter  greedy has significant impact on the learning performance.</a:t>
            </a:r>
          </a:p>
          <a:p>
            <a:r>
              <a:rPr lang="en-US" sz="3400" dirty="0">
                <a:latin typeface="+mj-lt"/>
              </a:rPr>
              <a:t>One</a:t>
            </a:r>
            <a:r>
              <a:rPr lang="en-US" sz="3400" b="0" i="0" dirty="0">
                <a:effectLst/>
                <a:latin typeface="+mj-lt"/>
              </a:rPr>
              <a:t> major disadvantage for environments like Lunar Lander is it ignores weight of fuel used and is a 2D simulation of a 3D environment.</a:t>
            </a:r>
            <a:endParaRPr lang="en-US" sz="3400" dirty="0">
              <a:latin typeface="+mj-lt"/>
            </a:endParaRP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dirty="0"/>
              <a:t>Reference: </a:t>
            </a:r>
            <a:r>
              <a:rPr lang="en-US" dirty="0">
                <a:hlinkClick r:id="rId3"/>
              </a:rPr>
              <a:t>https://gym.openai.com/docs/</a:t>
            </a:r>
            <a:endParaRPr lang="en-US" dirty="0"/>
          </a:p>
          <a:p>
            <a:pPr marL="0" indent="0">
              <a:buNone/>
            </a:pPr>
            <a:endParaRPr lang="en-US" sz="1400" dirty="0"/>
          </a:p>
        </p:txBody>
      </p:sp>
    </p:spTree>
    <p:extLst>
      <p:ext uri="{BB962C8B-B14F-4D97-AF65-F5344CB8AC3E}">
        <p14:creationId xmlns:p14="http://schemas.microsoft.com/office/powerpoint/2010/main" val="385631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248C083-7BC2-4B58-B938-1C9E0FDBE86D}"/>
              </a:ext>
            </a:extLst>
          </p:cNvPr>
          <p:cNvSpPr>
            <a:spLocks noGrp="1"/>
          </p:cNvSpPr>
          <p:nvPr>
            <p:ph type="title"/>
          </p:nvPr>
        </p:nvSpPr>
        <p:spPr>
          <a:xfrm>
            <a:off x="841248" y="475488"/>
            <a:ext cx="10515600" cy="693600"/>
          </a:xfrm>
        </p:spPr>
        <p:txBody>
          <a:bodyPr>
            <a:normAutofit fontScale="90000"/>
          </a:bodyPr>
          <a:lstStyle/>
          <a:p>
            <a:r>
              <a:rPr lang="en-US" dirty="0"/>
              <a:t>Future Work</a:t>
            </a:r>
          </a:p>
        </p:txBody>
      </p:sp>
      <p:cxnSp>
        <p:nvCxnSpPr>
          <p:cNvPr id="14" name="Straight Connector 1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C625BA-DB61-4F37-8C71-9A4E1DE4FAFE}"/>
              </a:ext>
            </a:extLst>
          </p:cNvPr>
          <p:cNvSpPr>
            <a:spLocks noGrp="1"/>
          </p:cNvSpPr>
          <p:nvPr>
            <p:ph idx="1"/>
          </p:nvPr>
        </p:nvSpPr>
        <p:spPr>
          <a:xfrm>
            <a:off x="835153" y="978019"/>
            <a:ext cx="10881359" cy="490979"/>
          </a:xfrm>
        </p:spPr>
        <p:txBody>
          <a:bodyPr anchor="t">
            <a:normAutofit/>
          </a:bodyPr>
          <a:lstStyle/>
          <a:p>
            <a:pPr marL="0" indent="0">
              <a:buNone/>
            </a:pPr>
            <a:endParaRPr lang="en-US" sz="2200" dirty="0"/>
          </a:p>
          <a:p>
            <a:pPr marL="0" indent="0">
              <a:buNone/>
            </a:pPr>
            <a:endParaRPr lang="en-US" sz="2200" dirty="0"/>
          </a:p>
        </p:txBody>
      </p:sp>
      <p:sp>
        <p:nvSpPr>
          <p:cNvPr id="13" name="TextBox 12">
            <a:extLst>
              <a:ext uri="{FF2B5EF4-FFF2-40B4-BE49-F238E27FC236}">
                <a16:creationId xmlns:a16="http://schemas.microsoft.com/office/drawing/2014/main" id="{87E75AA0-8DE3-4942-98BF-0C01D51B2FC9}"/>
              </a:ext>
            </a:extLst>
          </p:cNvPr>
          <p:cNvSpPr txBox="1"/>
          <p:nvPr/>
        </p:nvSpPr>
        <p:spPr>
          <a:xfrm>
            <a:off x="841248" y="1305951"/>
            <a:ext cx="10228535" cy="769441"/>
          </a:xfrm>
          <a:prstGeom prst="rect">
            <a:avLst/>
          </a:prstGeom>
          <a:noFill/>
        </p:spPr>
        <p:txBody>
          <a:bodyPr wrap="square">
            <a:spAutoFit/>
          </a:bodyPr>
          <a:lstStyle/>
          <a:p>
            <a:pPr marL="285750" indent="-285750">
              <a:buFont typeface="Arial" panose="020B0604020202020204" pitchFamily="34" charset="0"/>
              <a:buChar char="•"/>
            </a:pPr>
            <a:r>
              <a:rPr lang="en-US" sz="2200" dirty="0"/>
              <a:t>Simulator in the </a:t>
            </a:r>
            <a:r>
              <a:rPr lang="en-US" sz="2200" dirty="0" err="1"/>
              <a:t>OpenAI</a:t>
            </a:r>
            <a:r>
              <a:rPr lang="en-US" sz="2200" dirty="0"/>
              <a:t> gym interface for Reinforcement Learning (3D environment simulation) </a:t>
            </a:r>
          </a:p>
        </p:txBody>
      </p:sp>
    </p:spTree>
    <p:extLst>
      <p:ext uri="{BB962C8B-B14F-4D97-AF65-F5344CB8AC3E}">
        <p14:creationId xmlns:p14="http://schemas.microsoft.com/office/powerpoint/2010/main" val="379210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7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7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78" name="Rectangle 7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4" descr="Yoda Thank You GIFs | Tenor">
            <a:extLst>
              <a:ext uri="{FF2B5EF4-FFF2-40B4-BE49-F238E27FC236}">
                <a16:creationId xmlns:a16="http://schemas.microsoft.com/office/drawing/2014/main" id="{8DCB61F4-203A-4215-8CD8-FF3D3E073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06568" y="1410294"/>
            <a:ext cx="3209544" cy="3734742"/>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82" name="Rectangle 8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0" name="Picture 2" descr="Star Wars Ships GIFs - Get the best GIF on GIPHY">
            <a:extLst>
              <a:ext uri="{FF2B5EF4-FFF2-40B4-BE49-F238E27FC236}">
                <a16:creationId xmlns:a16="http://schemas.microsoft.com/office/drawing/2014/main" id="{1B42B5A4-47B7-4B58-B830-D143CD5E2F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487333" y="2374981"/>
            <a:ext cx="3209544" cy="1805368"/>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6" name="Rectangle 8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2">
            <a:extLst>
              <a:ext uri="{FF2B5EF4-FFF2-40B4-BE49-F238E27FC236}">
                <a16:creationId xmlns:a16="http://schemas.microsoft.com/office/drawing/2014/main" id="{11089548-9C74-467B-9537-08C220B121E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8275887" y="2549099"/>
            <a:ext cx="3209544" cy="14571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B0DF077C-CA19-43B9-9222-837134AEF41C}"/>
              </a:ext>
            </a:extLst>
          </p:cNvPr>
          <p:cNvSpPr/>
          <p:nvPr/>
        </p:nvSpPr>
        <p:spPr>
          <a:xfrm>
            <a:off x="2491256" y="38262"/>
            <a:ext cx="6567055" cy="496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Name: STARLANDER: The Millennium Falcon</a:t>
            </a:r>
          </a:p>
        </p:txBody>
      </p:sp>
    </p:spTree>
    <p:extLst>
      <p:ext uri="{BB962C8B-B14F-4D97-AF65-F5344CB8AC3E}">
        <p14:creationId xmlns:p14="http://schemas.microsoft.com/office/powerpoint/2010/main" val="44967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FA5C09-4443-4C50-B397-5D702692A6C2}"/>
              </a:ext>
            </a:extLst>
          </p:cNvPr>
          <p:cNvSpPr>
            <a:spLocks noGrp="1"/>
          </p:cNvSpPr>
          <p:nvPr>
            <p:ph type="title"/>
          </p:nvPr>
        </p:nvSpPr>
        <p:spPr>
          <a:xfrm>
            <a:off x="524256" y="516804"/>
            <a:ext cx="6594189" cy="1625210"/>
          </a:xfrm>
        </p:spPr>
        <p:txBody>
          <a:bodyPr vert="horz" lIns="91440" tIns="45720" rIns="91440" bIns="45720" rtlCol="0">
            <a:normAutofit/>
          </a:bodyPr>
          <a:lstStyle/>
          <a:p>
            <a:r>
              <a:rPr lang="en-US" kern="1200">
                <a:solidFill>
                  <a:srgbClr val="FFFFFF"/>
                </a:solidFill>
                <a:latin typeface="+mj-lt"/>
                <a:ea typeface="+mj-ea"/>
                <a:cs typeface="+mj-cs"/>
              </a:rPr>
              <a:t>Problem Statement</a:t>
            </a:r>
          </a:p>
        </p:txBody>
      </p:sp>
      <p:sp>
        <p:nvSpPr>
          <p:cNvPr id="34" name="Rectangle 3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with low confidence">
            <a:extLst>
              <a:ext uri="{FF2B5EF4-FFF2-40B4-BE49-F238E27FC236}">
                <a16:creationId xmlns:a16="http://schemas.microsoft.com/office/drawing/2014/main" id="{11149E99-564B-4055-A568-12D7C8357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371" y="2660287"/>
            <a:ext cx="5132655" cy="3646887"/>
          </a:xfrm>
          <a:prstGeom prst="rect">
            <a:avLst/>
          </a:prstGeom>
        </p:spPr>
      </p:pic>
      <p:sp>
        <p:nvSpPr>
          <p:cNvPr id="36" name="Rectangle 3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50BF1D-A7C2-4D96-B625-D1483EEDE6A1}"/>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2000" kern="1200" dirty="0">
                <a:solidFill>
                  <a:schemeClr val="bg1"/>
                </a:solidFill>
                <a:latin typeface="+mn-lt"/>
                <a:ea typeface="+mn-ea"/>
                <a:cs typeface="+mn-cs"/>
              </a:rPr>
              <a:t>Solving Lunar Lander problem provided by </a:t>
            </a:r>
            <a:r>
              <a:rPr lang="en-US" sz="2000" kern="1200" dirty="0" err="1">
                <a:solidFill>
                  <a:schemeClr val="bg1"/>
                </a:solidFill>
                <a:latin typeface="+mn-lt"/>
                <a:ea typeface="+mn-ea"/>
                <a:cs typeface="+mn-cs"/>
              </a:rPr>
              <a:t>OpenAI</a:t>
            </a:r>
            <a:r>
              <a:rPr lang="en-US" sz="2000" kern="1200" dirty="0">
                <a:solidFill>
                  <a:schemeClr val="bg1"/>
                </a:solidFill>
                <a:latin typeface="+mn-lt"/>
                <a:ea typeface="+mn-ea"/>
                <a:cs typeface="+mn-cs"/>
              </a:rPr>
              <a:t> Gym using Deep Q Learning Neural Network.</a:t>
            </a:r>
          </a:p>
        </p:txBody>
      </p:sp>
    </p:spTree>
    <p:extLst>
      <p:ext uri="{BB962C8B-B14F-4D97-AF65-F5344CB8AC3E}">
        <p14:creationId xmlns:p14="http://schemas.microsoft.com/office/powerpoint/2010/main" val="34234334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B76D67-CADE-4987-8F52-DA1BAAD0F518}"/>
              </a:ext>
            </a:extLst>
          </p:cNvPr>
          <p:cNvSpPr>
            <a:spLocks noGrp="1"/>
          </p:cNvSpPr>
          <p:nvPr>
            <p:ph type="title"/>
          </p:nvPr>
        </p:nvSpPr>
        <p:spPr>
          <a:xfrm>
            <a:off x="524256" y="516804"/>
            <a:ext cx="6594189" cy="1625210"/>
          </a:xfrm>
        </p:spPr>
        <p:txBody>
          <a:bodyPr>
            <a:normAutofit/>
          </a:bodyPr>
          <a:lstStyle/>
          <a:p>
            <a:r>
              <a:rPr lang="en-US" b="0" i="0">
                <a:solidFill>
                  <a:srgbClr val="FFFFFF"/>
                </a:solidFill>
                <a:effectLst/>
                <a:latin typeface="sohne"/>
              </a:rPr>
              <a:t>DQN Algorithm</a:t>
            </a:r>
            <a:br>
              <a:rPr lang="en-US" b="0" i="0">
                <a:solidFill>
                  <a:srgbClr val="FFFFFF"/>
                </a:solidFill>
                <a:effectLst/>
                <a:latin typeface="sohne"/>
              </a:rPr>
            </a:br>
            <a:endParaRPr lang="en-US">
              <a:solidFill>
                <a:srgbClr val="FFFFFF"/>
              </a:solidFill>
            </a:endParaRPr>
          </a:p>
        </p:txBody>
      </p:sp>
      <p:sp>
        <p:nvSpPr>
          <p:cNvPr id="17"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5A98EA77-8A6E-4326-9841-1F178C2D6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44" y="3217098"/>
            <a:ext cx="6579910" cy="2533265"/>
          </a:xfrm>
          <a:prstGeom prst="rect">
            <a:avLst/>
          </a:prstGeom>
        </p:spPr>
      </p:pic>
      <p:sp>
        <p:nvSpPr>
          <p:cNvPr id="18"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B7817E1-9DEC-46F4-AD8B-CC8D39ADF35F}"/>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Deep Q learning neural network is used to calculate the required action at each step in Open AI Gym environment.</a:t>
            </a:r>
          </a:p>
          <a:p>
            <a:r>
              <a:rPr lang="en-US" sz="2000" dirty="0">
                <a:solidFill>
                  <a:srgbClr val="FFFFFF"/>
                </a:solidFill>
              </a:rPr>
              <a:t>Observation space: Coordinates</a:t>
            </a:r>
          </a:p>
          <a:p>
            <a:r>
              <a:rPr lang="en-US" sz="2000" dirty="0">
                <a:solidFill>
                  <a:srgbClr val="FFFFFF"/>
                </a:solidFill>
              </a:rPr>
              <a:t>Actions: The 4 actions taken by the lunar lander in each frame or taking no action at all.</a:t>
            </a:r>
          </a:p>
          <a:p>
            <a:r>
              <a:rPr lang="en-US" sz="2000" dirty="0">
                <a:solidFill>
                  <a:srgbClr val="FFFFFF"/>
                </a:solidFill>
              </a:rPr>
              <a:t>Also use Double DQN to evaluate the original network. Solves the overestimation of action.</a:t>
            </a:r>
          </a:p>
          <a:p>
            <a:pPr marL="0" indent="0">
              <a:buNone/>
            </a:pPr>
            <a:endParaRPr lang="en-US" sz="2000" dirty="0">
              <a:solidFill>
                <a:srgbClr val="FFFFFF"/>
              </a:solidFill>
            </a:endParaRPr>
          </a:p>
          <a:p>
            <a:pPr marL="0" indent="0">
              <a:buNone/>
            </a:pPr>
            <a:endParaRPr lang="en-US" sz="2000" dirty="0">
              <a:solidFill>
                <a:srgbClr val="FFFFFF"/>
              </a:solidFill>
            </a:endParaRPr>
          </a:p>
        </p:txBody>
      </p:sp>
    </p:spTree>
    <p:extLst>
      <p:ext uri="{BB962C8B-B14F-4D97-AF65-F5344CB8AC3E}">
        <p14:creationId xmlns:p14="http://schemas.microsoft.com/office/powerpoint/2010/main" val="2056565703"/>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7F7AF4-72C6-4B71-9E40-53E8BFEF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200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2EB433-89CB-4394-A8A8-5BD343076E11}"/>
              </a:ext>
            </a:extLst>
          </p:cNvPr>
          <p:cNvSpPr>
            <a:spLocks noGrp="1"/>
          </p:cNvSpPr>
          <p:nvPr>
            <p:ph type="title"/>
          </p:nvPr>
        </p:nvSpPr>
        <p:spPr>
          <a:xfrm>
            <a:off x="424131" y="245082"/>
            <a:ext cx="10515599" cy="932688"/>
          </a:xfrm>
        </p:spPr>
        <p:txBody>
          <a:bodyPr vert="horz" lIns="91440" tIns="45720" rIns="91440" bIns="45720" rtlCol="0" anchor="b">
            <a:normAutofit/>
          </a:bodyPr>
          <a:lstStyle/>
          <a:p>
            <a:r>
              <a:rPr lang="en-US" sz="5400" kern="1200">
                <a:solidFill>
                  <a:schemeClr val="bg1"/>
                </a:solidFill>
                <a:latin typeface="+mj-lt"/>
                <a:ea typeface="+mj-ea"/>
                <a:cs typeface="+mj-cs"/>
              </a:rPr>
              <a:t>Action Space</a:t>
            </a:r>
          </a:p>
        </p:txBody>
      </p:sp>
      <p:pic>
        <p:nvPicPr>
          <p:cNvPr id="4" name="Picture 3">
            <a:extLst>
              <a:ext uri="{FF2B5EF4-FFF2-40B4-BE49-F238E27FC236}">
                <a16:creationId xmlns:a16="http://schemas.microsoft.com/office/drawing/2014/main" id="{48E46D91-53B9-4FAF-BA93-9DD32C6EDEB4}"/>
              </a:ext>
            </a:extLst>
          </p:cNvPr>
          <p:cNvPicPr>
            <a:picLocks noChangeAspect="1"/>
          </p:cNvPicPr>
          <p:nvPr/>
        </p:nvPicPr>
        <p:blipFill>
          <a:blip r:embed="rId2"/>
          <a:stretch>
            <a:fillRect/>
          </a:stretch>
        </p:blipFill>
        <p:spPr>
          <a:xfrm>
            <a:off x="2372938" y="2246409"/>
            <a:ext cx="7446122" cy="4058137"/>
          </a:xfrm>
          <a:prstGeom prst="rect">
            <a:avLst/>
          </a:prstGeom>
        </p:spPr>
      </p:pic>
    </p:spTree>
    <p:extLst>
      <p:ext uri="{BB962C8B-B14F-4D97-AF65-F5344CB8AC3E}">
        <p14:creationId xmlns:p14="http://schemas.microsoft.com/office/powerpoint/2010/main" val="930205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E391AA-F22C-4D86-988B-0F7D22D3D4A1}"/>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Data</a:t>
            </a:r>
          </a:p>
        </p:txBody>
      </p:sp>
      <p:cxnSp>
        <p:nvCxnSpPr>
          <p:cNvPr id="21" name="Straight Connector 2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C54E12-E3A5-483A-A7A5-952E24BAC125}"/>
              </a:ext>
            </a:extLst>
          </p:cNvPr>
          <p:cNvSpPr>
            <a:spLocks noGrp="1"/>
          </p:cNvSpPr>
          <p:nvPr>
            <p:ph idx="1"/>
          </p:nvPr>
        </p:nvSpPr>
        <p:spPr>
          <a:xfrm>
            <a:off x="593610" y="2121763"/>
            <a:ext cx="3822192" cy="3773010"/>
          </a:xfrm>
        </p:spPr>
        <p:txBody>
          <a:bodyPr>
            <a:normAutofit/>
          </a:bodyPr>
          <a:lstStyle/>
          <a:p>
            <a:r>
              <a:rPr lang="en-US" sz="1600">
                <a:solidFill>
                  <a:schemeClr val="bg1"/>
                </a:solidFill>
              </a:rPr>
              <a:t>Generate data using the environment for simulation.</a:t>
            </a:r>
          </a:p>
          <a:p>
            <a:r>
              <a:rPr lang="en-US" sz="1600">
                <a:solidFill>
                  <a:schemeClr val="bg1"/>
                </a:solidFill>
              </a:rPr>
              <a:t>Observation space includes coordinates of the lander.</a:t>
            </a:r>
          </a:p>
          <a:p>
            <a:r>
              <a:rPr lang="en-US" sz="1600">
                <a:solidFill>
                  <a:schemeClr val="bg1"/>
                </a:solidFill>
              </a:rPr>
              <a:t>Action space includes 4 actions.</a:t>
            </a:r>
          </a:p>
          <a:p>
            <a:pPr marL="0" indent="0">
              <a:buNone/>
            </a:pPr>
            <a:endParaRPr lang="en-US" sz="1600">
              <a:solidFill>
                <a:schemeClr val="bg1"/>
              </a:solidFill>
            </a:endParaRPr>
          </a:p>
          <a:p>
            <a:pPr marL="0" indent="0">
              <a:buNone/>
            </a:pPr>
            <a:endParaRPr lang="en-US" sz="1600">
              <a:solidFill>
                <a:schemeClr val="bg1"/>
              </a:solidFill>
            </a:endParaRPr>
          </a:p>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Environment Source: </a:t>
            </a:r>
            <a:r>
              <a:rPr lang="en-US" sz="1600">
                <a:solidFill>
                  <a:schemeClr val="bg1"/>
                </a:solidFill>
                <a:hlinkClick r:id="rId2"/>
              </a:rPr>
              <a:t>https://gym.openai.com/envs/LunarLander-v2/</a:t>
            </a:r>
            <a:endParaRPr lang="en-US" sz="1600">
              <a:solidFill>
                <a:schemeClr val="bg1"/>
              </a:solidFill>
            </a:endParaRPr>
          </a:p>
          <a:p>
            <a:pPr marL="0" indent="0">
              <a:buNone/>
            </a:pPr>
            <a:endParaRPr lang="en-US" sz="1600">
              <a:solidFill>
                <a:schemeClr val="bg1"/>
              </a:solidFill>
            </a:endParaRPr>
          </a:p>
        </p:txBody>
      </p:sp>
      <p:pic>
        <p:nvPicPr>
          <p:cNvPr id="5" name="Picture 4" descr="Text, chat or text message&#10;&#10;Description automatically generated">
            <a:extLst>
              <a:ext uri="{FF2B5EF4-FFF2-40B4-BE49-F238E27FC236}">
                <a16:creationId xmlns:a16="http://schemas.microsoft.com/office/drawing/2014/main" id="{46E8BF56-9556-4989-B4DD-D976033C809B}"/>
              </a:ext>
            </a:extLst>
          </p:cNvPr>
          <p:cNvPicPr>
            <a:picLocks noChangeAspect="1"/>
          </p:cNvPicPr>
          <p:nvPr/>
        </p:nvPicPr>
        <p:blipFill>
          <a:blip r:embed="rId3"/>
          <a:stretch>
            <a:fillRect/>
          </a:stretch>
        </p:blipFill>
        <p:spPr>
          <a:xfrm>
            <a:off x="5110716" y="1199118"/>
            <a:ext cx="6596652" cy="4304315"/>
          </a:xfrm>
          <a:prstGeom prst="rect">
            <a:avLst/>
          </a:prstGeom>
        </p:spPr>
      </p:pic>
    </p:spTree>
    <p:extLst>
      <p:ext uri="{BB962C8B-B14F-4D97-AF65-F5344CB8AC3E}">
        <p14:creationId xmlns:p14="http://schemas.microsoft.com/office/powerpoint/2010/main" val="3588555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Top Corners Rounded 18">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Top Corners Rounded 20">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56659B-BF28-4045-90EC-3F2949A6473E}"/>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Code and Tools's Used</a:t>
            </a:r>
          </a:p>
        </p:txBody>
      </p:sp>
      <p:cxnSp>
        <p:nvCxnSpPr>
          <p:cNvPr id="23" name="Straight Connector 22">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D63D52-D78B-4F67-898B-D4DDA8F0B898}"/>
              </a:ext>
            </a:extLst>
          </p:cNvPr>
          <p:cNvPicPr>
            <a:picLocks noChangeAspect="1"/>
          </p:cNvPicPr>
          <p:nvPr/>
        </p:nvPicPr>
        <p:blipFill rotWithShape="1">
          <a:blip r:embed="rId2"/>
          <a:srcRect l="10579" r="13603" b="1"/>
          <a:stretch/>
        </p:blipFill>
        <p:spPr>
          <a:xfrm>
            <a:off x="5203767" y="1430607"/>
            <a:ext cx="6542117" cy="3839738"/>
          </a:xfrm>
          <a:prstGeom prst="rect">
            <a:avLst/>
          </a:prstGeom>
        </p:spPr>
      </p:pic>
      <p:graphicFrame>
        <p:nvGraphicFramePr>
          <p:cNvPr id="7" name="Content Placeholder 2">
            <a:extLst>
              <a:ext uri="{FF2B5EF4-FFF2-40B4-BE49-F238E27FC236}">
                <a16:creationId xmlns:a16="http://schemas.microsoft.com/office/drawing/2014/main" id="{300AF053-923D-48D5-96BD-9DA08BD4CFE2}"/>
              </a:ext>
            </a:extLst>
          </p:cNvPr>
          <p:cNvGraphicFramePr>
            <a:graphicFrameLocks noGrp="1"/>
          </p:cNvGraphicFramePr>
          <p:nvPr>
            <p:ph idx="1"/>
            <p:extLst>
              <p:ext uri="{D42A27DB-BD31-4B8C-83A1-F6EECF244321}">
                <p14:modId xmlns:p14="http://schemas.microsoft.com/office/powerpoint/2010/main" val="1716903071"/>
              </p:ext>
            </p:extLst>
          </p:nvPr>
        </p:nvGraphicFramePr>
        <p:xfrm>
          <a:off x="321733" y="2834809"/>
          <a:ext cx="4092951" cy="3042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16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Top Corners Rounded 4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Top Corners Rounded 4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6C7C5D-77AA-4DE7-8D55-DB90DCAABA8C}"/>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Model</a:t>
            </a:r>
          </a:p>
        </p:txBody>
      </p:sp>
      <p:cxnSp>
        <p:nvCxnSpPr>
          <p:cNvPr id="51" name="Straight Connector 5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24DB5EEF-2219-4D5A-8EDA-526ACCC8F3A8}"/>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Hyperparameters</a:t>
            </a:r>
          </a:p>
          <a:p>
            <a:r>
              <a:rPr lang="en-US" sz="2000" dirty="0">
                <a:solidFill>
                  <a:schemeClr val="bg1"/>
                </a:solidFill>
              </a:rPr>
              <a:t>Neural Network Architecture</a:t>
            </a:r>
          </a:p>
          <a:p>
            <a:endParaRPr lang="en-US" sz="2000" dirty="0">
              <a:solidFill>
                <a:schemeClr val="bg1"/>
              </a:solidFill>
            </a:endParaRPr>
          </a:p>
        </p:txBody>
      </p:sp>
      <p:pic>
        <p:nvPicPr>
          <p:cNvPr id="5" name="Picture 4" descr="Text&#10;&#10;Description automatically generated">
            <a:extLst>
              <a:ext uri="{FF2B5EF4-FFF2-40B4-BE49-F238E27FC236}">
                <a16:creationId xmlns:a16="http://schemas.microsoft.com/office/drawing/2014/main" id="{24D42B40-31B4-460F-A686-5F29BA5D7F0E}"/>
              </a:ext>
            </a:extLst>
          </p:cNvPr>
          <p:cNvPicPr>
            <a:picLocks noChangeAspect="1"/>
          </p:cNvPicPr>
          <p:nvPr/>
        </p:nvPicPr>
        <p:blipFill>
          <a:blip r:embed="rId2"/>
          <a:stretch>
            <a:fillRect/>
          </a:stretch>
        </p:blipFill>
        <p:spPr>
          <a:xfrm>
            <a:off x="5203768" y="1016739"/>
            <a:ext cx="3261360" cy="2326818"/>
          </a:xfrm>
          <a:prstGeom prst="rect">
            <a:avLst/>
          </a:prstGeom>
        </p:spPr>
      </p:pic>
      <p:graphicFrame>
        <p:nvGraphicFramePr>
          <p:cNvPr id="4" name="Table 5">
            <a:extLst>
              <a:ext uri="{FF2B5EF4-FFF2-40B4-BE49-F238E27FC236}">
                <a16:creationId xmlns:a16="http://schemas.microsoft.com/office/drawing/2014/main" id="{BB242156-1799-48F7-BD89-B4DC9B67CDB4}"/>
              </a:ext>
            </a:extLst>
          </p:cNvPr>
          <p:cNvGraphicFramePr>
            <a:graphicFrameLocks noGrp="1"/>
          </p:cNvGraphicFramePr>
          <p:nvPr>
            <p:extLst>
              <p:ext uri="{D42A27DB-BD31-4B8C-83A1-F6EECF244321}">
                <p14:modId xmlns:p14="http://schemas.microsoft.com/office/powerpoint/2010/main" val="3383956294"/>
              </p:ext>
            </p:extLst>
          </p:nvPr>
        </p:nvGraphicFramePr>
        <p:xfrm>
          <a:off x="5047761" y="3514444"/>
          <a:ext cx="6822506" cy="2926080"/>
        </p:xfrm>
        <a:graphic>
          <a:graphicData uri="http://schemas.openxmlformats.org/drawingml/2006/table">
            <a:tbl>
              <a:tblPr firstRow="1" bandRow="1">
                <a:tableStyleId>{5C22544A-7EE6-4342-B048-85BDC9FD1C3A}</a:tableStyleId>
              </a:tblPr>
              <a:tblGrid>
                <a:gridCol w="3411253">
                  <a:extLst>
                    <a:ext uri="{9D8B030D-6E8A-4147-A177-3AD203B41FA5}">
                      <a16:colId xmlns:a16="http://schemas.microsoft.com/office/drawing/2014/main" val="3247463260"/>
                    </a:ext>
                  </a:extLst>
                </a:gridCol>
                <a:gridCol w="3411253">
                  <a:extLst>
                    <a:ext uri="{9D8B030D-6E8A-4147-A177-3AD203B41FA5}">
                      <a16:colId xmlns:a16="http://schemas.microsoft.com/office/drawing/2014/main" val="1164305845"/>
                    </a:ext>
                  </a:extLst>
                </a:gridCol>
              </a:tblGrid>
              <a:tr h="339907">
                <a:tc>
                  <a:txBody>
                    <a:bodyPr/>
                    <a:lstStyle/>
                    <a:p>
                      <a:r>
                        <a:rPr lang="en-US" dirty="0"/>
                        <a:t>Hyperparameter</a:t>
                      </a:r>
                    </a:p>
                  </a:txBody>
                  <a:tcPr/>
                </a:tc>
                <a:tc>
                  <a:txBody>
                    <a:bodyPr/>
                    <a:lstStyle/>
                    <a:p>
                      <a:r>
                        <a:rPr lang="en-US" dirty="0"/>
                        <a:t>Value</a:t>
                      </a:r>
                    </a:p>
                  </a:txBody>
                  <a:tcPr/>
                </a:tc>
                <a:extLst>
                  <a:ext uri="{0D108BD9-81ED-4DB2-BD59-A6C34878D82A}">
                    <a16:rowId xmlns:a16="http://schemas.microsoft.com/office/drawing/2014/main" val="4290447475"/>
                  </a:ext>
                </a:extLst>
              </a:tr>
              <a:tr h="339907">
                <a:tc>
                  <a:txBody>
                    <a:bodyPr/>
                    <a:lstStyle/>
                    <a:p>
                      <a:r>
                        <a:rPr lang="en-US" dirty="0"/>
                        <a:t>episodes </a:t>
                      </a:r>
                    </a:p>
                  </a:txBody>
                  <a:tcPr/>
                </a:tc>
                <a:tc>
                  <a:txBody>
                    <a:bodyPr/>
                    <a:lstStyle/>
                    <a:p>
                      <a:r>
                        <a:rPr lang="en-US" dirty="0"/>
                        <a:t>1000 </a:t>
                      </a:r>
                    </a:p>
                  </a:txBody>
                  <a:tcPr/>
                </a:tc>
                <a:extLst>
                  <a:ext uri="{0D108BD9-81ED-4DB2-BD59-A6C34878D82A}">
                    <a16:rowId xmlns:a16="http://schemas.microsoft.com/office/drawing/2014/main" val="734236847"/>
                  </a:ext>
                </a:extLst>
              </a:tr>
              <a:tr h="339907">
                <a:tc>
                  <a:txBody>
                    <a:bodyPr/>
                    <a:lstStyle/>
                    <a:p>
                      <a:r>
                        <a:rPr lang="en-US" dirty="0" err="1"/>
                        <a:t>buffer_size</a:t>
                      </a:r>
                      <a:r>
                        <a:rPr lang="en-US" dirty="0"/>
                        <a:t> </a:t>
                      </a:r>
                    </a:p>
                  </a:txBody>
                  <a:tcPr/>
                </a:tc>
                <a:tc>
                  <a:txBody>
                    <a:bodyPr/>
                    <a:lstStyle/>
                    <a:p>
                      <a:r>
                        <a:rPr lang="en-US" dirty="0"/>
                        <a:t>100000</a:t>
                      </a:r>
                    </a:p>
                  </a:txBody>
                  <a:tcPr/>
                </a:tc>
                <a:extLst>
                  <a:ext uri="{0D108BD9-81ED-4DB2-BD59-A6C34878D82A}">
                    <a16:rowId xmlns:a16="http://schemas.microsoft.com/office/drawing/2014/main" val="3190157744"/>
                  </a:ext>
                </a:extLst>
              </a:tr>
              <a:tr h="339907">
                <a:tc>
                  <a:txBody>
                    <a:bodyPr/>
                    <a:lstStyle/>
                    <a:p>
                      <a:r>
                        <a:rPr lang="en-US" dirty="0" err="1"/>
                        <a:t>batch_size</a:t>
                      </a:r>
                      <a:r>
                        <a:rPr lang="en-US" dirty="0"/>
                        <a:t> </a:t>
                      </a:r>
                    </a:p>
                  </a:txBody>
                  <a:tcPr/>
                </a:tc>
                <a:tc>
                  <a:txBody>
                    <a:bodyPr/>
                    <a:lstStyle/>
                    <a:p>
                      <a:r>
                        <a:rPr lang="en-US" dirty="0"/>
                        <a:t>64</a:t>
                      </a:r>
                    </a:p>
                  </a:txBody>
                  <a:tcPr/>
                </a:tc>
                <a:extLst>
                  <a:ext uri="{0D108BD9-81ED-4DB2-BD59-A6C34878D82A}">
                    <a16:rowId xmlns:a16="http://schemas.microsoft.com/office/drawing/2014/main" val="1925833408"/>
                  </a:ext>
                </a:extLst>
              </a:tr>
              <a:tr h="339907">
                <a:tc>
                  <a:txBody>
                    <a:bodyPr/>
                    <a:lstStyle/>
                    <a:p>
                      <a:r>
                        <a:rPr lang="en-US" dirty="0"/>
                        <a:t>gamma</a:t>
                      </a:r>
                    </a:p>
                  </a:txBody>
                  <a:tcPr/>
                </a:tc>
                <a:tc>
                  <a:txBody>
                    <a:bodyPr/>
                    <a:lstStyle/>
                    <a:p>
                      <a:r>
                        <a:rPr lang="en-US" dirty="0"/>
                        <a:t>0.99</a:t>
                      </a:r>
                    </a:p>
                  </a:txBody>
                  <a:tcPr/>
                </a:tc>
                <a:extLst>
                  <a:ext uri="{0D108BD9-81ED-4DB2-BD59-A6C34878D82A}">
                    <a16:rowId xmlns:a16="http://schemas.microsoft.com/office/drawing/2014/main" val="1629385409"/>
                  </a:ext>
                </a:extLst>
              </a:tr>
              <a:tr h="339907">
                <a:tc>
                  <a:txBody>
                    <a:bodyPr/>
                    <a:lstStyle/>
                    <a:p>
                      <a:r>
                        <a:rPr lang="en-US" dirty="0"/>
                        <a:t>learning rate</a:t>
                      </a:r>
                    </a:p>
                  </a:txBody>
                  <a:tcPr/>
                </a:tc>
                <a:tc>
                  <a:txBody>
                    <a:bodyPr/>
                    <a:lstStyle/>
                    <a:p>
                      <a:r>
                        <a:rPr lang="en-US" dirty="0"/>
                        <a:t>1e-3 </a:t>
                      </a:r>
                    </a:p>
                  </a:txBody>
                  <a:tcPr/>
                </a:tc>
                <a:extLst>
                  <a:ext uri="{0D108BD9-81ED-4DB2-BD59-A6C34878D82A}">
                    <a16:rowId xmlns:a16="http://schemas.microsoft.com/office/drawing/2014/main" val="2434437468"/>
                  </a:ext>
                </a:extLst>
              </a:tr>
              <a:tr h="339907">
                <a:tc>
                  <a:txBody>
                    <a:bodyPr/>
                    <a:lstStyle/>
                    <a:p>
                      <a:r>
                        <a:rPr lang="en-US" dirty="0"/>
                        <a:t>tau</a:t>
                      </a:r>
                    </a:p>
                  </a:txBody>
                  <a:tcPr/>
                </a:tc>
                <a:tc>
                  <a:txBody>
                    <a:bodyPr/>
                    <a:lstStyle/>
                    <a:p>
                      <a:r>
                        <a:rPr lang="en-US" dirty="0"/>
                        <a:t>1e-3 </a:t>
                      </a:r>
                    </a:p>
                  </a:txBody>
                  <a:tcPr/>
                </a:tc>
                <a:extLst>
                  <a:ext uri="{0D108BD9-81ED-4DB2-BD59-A6C34878D82A}">
                    <a16:rowId xmlns:a16="http://schemas.microsoft.com/office/drawing/2014/main" val="3031186572"/>
                  </a:ext>
                </a:extLst>
              </a:tr>
              <a:tr h="339907">
                <a:tc>
                  <a:txBody>
                    <a:bodyPr/>
                    <a:lstStyle/>
                    <a:p>
                      <a:r>
                        <a:rPr lang="en-US" dirty="0"/>
                        <a:t>steps</a:t>
                      </a:r>
                    </a:p>
                  </a:txBody>
                  <a:tcPr/>
                </a:tc>
                <a:tc>
                  <a:txBody>
                    <a:bodyPr/>
                    <a:lstStyle/>
                    <a:p>
                      <a:r>
                        <a:rPr lang="en-US" dirty="0"/>
                        <a:t>4</a:t>
                      </a:r>
                    </a:p>
                  </a:txBody>
                  <a:tcPr/>
                </a:tc>
                <a:extLst>
                  <a:ext uri="{0D108BD9-81ED-4DB2-BD59-A6C34878D82A}">
                    <a16:rowId xmlns:a16="http://schemas.microsoft.com/office/drawing/2014/main" val="395685710"/>
                  </a:ext>
                </a:extLst>
              </a:tr>
            </a:tbl>
          </a:graphicData>
        </a:graphic>
      </p:graphicFrame>
    </p:spTree>
    <p:extLst>
      <p:ext uri="{BB962C8B-B14F-4D97-AF65-F5344CB8AC3E}">
        <p14:creationId xmlns:p14="http://schemas.microsoft.com/office/powerpoint/2010/main" val="3167149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C697-01D4-4E69-AE84-969337ACB1F7}"/>
              </a:ext>
            </a:extLst>
          </p:cNvPr>
          <p:cNvSpPr>
            <a:spLocks noGrp="1"/>
          </p:cNvSpPr>
          <p:nvPr>
            <p:ph type="title"/>
          </p:nvPr>
        </p:nvSpPr>
        <p:spPr>
          <a:xfrm>
            <a:off x="694510" y="1487272"/>
            <a:ext cx="2743200" cy="2743200"/>
          </a:xfrm>
          <a:prstGeom prst="ellipse">
            <a:avLst/>
          </a:prstGeom>
          <a:solidFill>
            <a:srgbClr val="7B7B7B"/>
          </a:solidFill>
          <a:ln w="174625" cmpd="thinThick">
            <a:solidFill>
              <a:srgbClr val="7B7B7B"/>
            </a:solidFill>
          </a:ln>
        </p:spPr>
        <p:txBody>
          <a:bodyPr>
            <a:normAutofit/>
          </a:bodyPr>
          <a:lstStyle/>
          <a:p>
            <a:pPr algn="ctr"/>
            <a:r>
              <a:rPr lang="en-US" sz="2600">
                <a:solidFill>
                  <a:srgbClr val="FFFFFF"/>
                </a:solidFill>
              </a:rPr>
              <a:t>Q - Learning</a:t>
            </a:r>
          </a:p>
        </p:txBody>
      </p:sp>
      <p:pic>
        <p:nvPicPr>
          <p:cNvPr id="1026" name="Picture 2" descr="Diagram&#10;&#10;Description automatically generated">
            <a:extLst>
              <a:ext uri="{FF2B5EF4-FFF2-40B4-BE49-F238E27FC236}">
                <a16:creationId xmlns:a16="http://schemas.microsoft.com/office/drawing/2014/main" id="{86BFA430-21F8-4546-A434-434B7E5FE5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2229737"/>
            <a:ext cx="7188199" cy="12582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8F2CB9-0652-4783-83D6-64B3F7648A60}"/>
              </a:ext>
            </a:extLst>
          </p:cNvPr>
          <p:cNvSpPr>
            <a:spLocks noGrp="1"/>
          </p:cNvSpPr>
          <p:nvPr>
            <p:ph idx="1"/>
          </p:nvPr>
        </p:nvSpPr>
        <p:spPr>
          <a:xfrm>
            <a:off x="4038600" y="4632543"/>
            <a:ext cx="7188199" cy="1479822"/>
          </a:xfrm>
        </p:spPr>
        <p:txBody>
          <a:bodyPr>
            <a:normAutofit/>
          </a:bodyPr>
          <a:lstStyle/>
          <a:p>
            <a:r>
              <a:rPr lang="en-US" sz="1800"/>
              <a:t>Used to select optimal action-selection policy.</a:t>
            </a:r>
          </a:p>
          <a:p>
            <a:r>
              <a:rPr lang="en-US" sz="1800"/>
              <a:t>Decides what action to take in next place.</a:t>
            </a:r>
          </a:p>
          <a:p>
            <a:r>
              <a:rPr lang="en-US" sz="1800"/>
              <a:t>Agent learns function that predicts reward of taking an action for given state. Neural Network approximates this function.</a:t>
            </a:r>
          </a:p>
        </p:txBody>
      </p:sp>
    </p:spTree>
    <p:extLst>
      <p:ext uri="{BB962C8B-B14F-4D97-AF65-F5344CB8AC3E}">
        <p14:creationId xmlns:p14="http://schemas.microsoft.com/office/powerpoint/2010/main" val="425806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AFF2392-18CA-4D85-8F33-7B0958ACBD61}"/>
              </a:ext>
            </a:extLst>
          </p:cNvPr>
          <p:cNvSpPr>
            <a:spLocks noGrp="1"/>
          </p:cNvSpPr>
          <p:nvPr>
            <p:ph type="title"/>
          </p:nvPr>
        </p:nvSpPr>
        <p:spPr>
          <a:xfrm>
            <a:off x="841248" y="475488"/>
            <a:ext cx="10515600" cy="1197864"/>
          </a:xfrm>
        </p:spPr>
        <p:txBody>
          <a:bodyPr>
            <a:normAutofit/>
          </a:bodyPr>
          <a:lstStyle/>
          <a:p>
            <a:r>
              <a:rPr lang="en-US" dirty="0"/>
              <a:t>Observation Space</a:t>
            </a:r>
            <a:endParaRPr lang="en-US"/>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Rocket">
            <a:extLst>
              <a:ext uri="{FF2B5EF4-FFF2-40B4-BE49-F238E27FC236}">
                <a16:creationId xmlns:a16="http://schemas.microsoft.com/office/drawing/2014/main" id="{39CEA602-3711-4DC9-8FB2-E27EF17C5E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232" y="2002536"/>
            <a:ext cx="4169664" cy="4169664"/>
          </a:xfrm>
          <a:prstGeom prst="rect">
            <a:avLst/>
          </a:prstGeom>
        </p:spPr>
      </p:pic>
      <p:sp>
        <p:nvSpPr>
          <p:cNvPr id="3" name="Content Placeholder 2">
            <a:extLst>
              <a:ext uri="{FF2B5EF4-FFF2-40B4-BE49-F238E27FC236}">
                <a16:creationId xmlns:a16="http://schemas.microsoft.com/office/drawing/2014/main" id="{93BA90DB-CDDE-4768-90B8-32D2BA40EF8E}"/>
              </a:ext>
            </a:extLst>
          </p:cNvPr>
          <p:cNvSpPr>
            <a:spLocks noGrp="1"/>
          </p:cNvSpPr>
          <p:nvPr>
            <p:ph idx="1"/>
          </p:nvPr>
        </p:nvSpPr>
        <p:spPr>
          <a:xfrm>
            <a:off x="7534656" y="2002536"/>
            <a:ext cx="3822192" cy="4169664"/>
          </a:xfrm>
        </p:spPr>
        <p:txBody>
          <a:bodyPr anchor="t">
            <a:normAutofit/>
          </a:bodyPr>
          <a:lstStyle/>
          <a:p>
            <a:r>
              <a:rPr lang="en-US" sz="1500"/>
              <a:t>State Space – [x-position, y-position, x-velocity, y-velocity, lander angle, angular velocity, right leg grounded, left leg grounded]</a:t>
            </a:r>
          </a:p>
          <a:p>
            <a:r>
              <a:rPr lang="en-US" sz="1500"/>
              <a:t>Environment Variables</a:t>
            </a:r>
          </a:p>
          <a:p>
            <a:pPr marL="0" indent="0">
              <a:buNone/>
            </a:pPr>
            <a:r>
              <a:rPr lang="en-US" sz="1500"/>
              <a:t>   1. State – current state of the environment (8 – dim state space)</a:t>
            </a:r>
          </a:p>
          <a:p>
            <a:pPr marL="0" indent="0">
              <a:buNone/>
            </a:pPr>
            <a:r>
              <a:rPr lang="en-US" sz="1500"/>
              <a:t>   2. Action – Agent acts based on current state.</a:t>
            </a:r>
          </a:p>
          <a:p>
            <a:pPr marL="0" indent="0">
              <a:buNone/>
            </a:pPr>
            <a:r>
              <a:rPr lang="en-US" sz="1500"/>
              <a:t>   3. Reward – If lander crashes or comes to rest, the episode is considered complete and receive reward. </a:t>
            </a:r>
          </a:p>
          <a:p>
            <a:r>
              <a:rPr lang="en-US" sz="1500"/>
              <a:t>Max episode count – 2000</a:t>
            </a:r>
          </a:p>
          <a:p>
            <a:r>
              <a:rPr lang="en-US" sz="1500"/>
              <a:t>Stopping criteria – If average of 200 for last 100 episodes.</a:t>
            </a:r>
          </a:p>
        </p:txBody>
      </p:sp>
    </p:spTree>
    <p:extLst>
      <p:ext uri="{BB962C8B-B14F-4D97-AF65-F5344CB8AC3E}">
        <p14:creationId xmlns:p14="http://schemas.microsoft.com/office/powerpoint/2010/main" val="18187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672</TotalTime>
  <Words>614</Words>
  <Application>Microsoft Office PowerPoint</Application>
  <PresentationFormat>Widescreen</PresentationFormat>
  <Paragraphs>97</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Roboto</vt:lpstr>
      <vt:lpstr>sohne</vt:lpstr>
      <vt:lpstr>Tw Cen MT</vt:lpstr>
      <vt:lpstr>Office Theme</vt:lpstr>
      <vt:lpstr>Lunar Lander problem using a Deep Q-learning Neural Network </vt:lpstr>
      <vt:lpstr>Problem Statement</vt:lpstr>
      <vt:lpstr>DQN Algorithm </vt:lpstr>
      <vt:lpstr>Action Space</vt:lpstr>
      <vt:lpstr>Data</vt:lpstr>
      <vt:lpstr>Code and Tools's Used</vt:lpstr>
      <vt:lpstr>Model</vt:lpstr>
      <vt:lpstr>Q - Learning</vt:lpstr>
      <vt:lpstr>Observation Space</vt:lpstr>
      <vt:lpstr>Neural Network Model</vt:lpstr>
      <vt:lpstr>Results</vt:lpstr>
      <vt:lpstr>Knowledge Gained</vt:lpstr>
      <vt:lpstr>Extension – Double DQN</vt:lpstr>
      <vt:lpstr>Conclusion </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Lunar Lander problem using a Deep Q-learning Neural Network </dc:title>
  <dc:creator>Srinivas Rahul Sapireddy</dc:creator>
  <cp:lastModifiedBy>Srinivas Rahul Sapireddy</cp:lastModifiedBy>
  <cp:revision>52</cp:revision>
  <dcterms:created xsi:type="dcterms:W3CDTF">2021-11-13T17:51:57Z</dcterms:created>
  <dcterms:modified xsi:type="dcterms:W3CDTF">2021-11-15T16:21:43Z</dcterms:modified>
</cp:coreProperties>
</file>